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8" r:id="rId19"/>
    <p:sldId id="279" r:id="rId20"/>
    <p:sldId id="281" r:id="rId21"/>
    <p:sldId id="280" r:id="rId22"/>
    <p:sldId id="282" r:id="rId23"/>
    <p:sldId id="283" r:id="rId24"/>
    <p:sldId id="284" r:id="rId25"/>
    <p:sldId id="285" r:id="rId26"/>
    <p:sldId id="288" r:id="rId27"/>
    <p:sldId id="289" r:id="rId28"/>
    <p:sldId id="290" r:id="rId29"/>
    <p:sldId id="287"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660"/>
  </p:normalViewPr>
  <p:slideViewPr>
    <p:cSldViewPr snapToGrid="0">
      <p:cViewPr varScale="1">
        <p:scale>
          <a:sx n="116" d="100"/>
          <a:sy n="116" d="100"/>
        </p:scale>
        <p:origin x="52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27A4E6-1A16-482E-8D55-050549764ADC}" type="doc">
      <dgm:prSet loTypeId="urn:microsoft.com/office/officeart/2005/8/layout/arrow2" loCatId="process" qsTypeId="urn:microsoft.com/office/officeart/2005/8/quickstyle/simple1" qsCatId="simple" csTypeId="urn:microsoft.com/office/officeart/2005/8/colors/accent1_2" csCatId="accent1" phldr="1"/>
      <dgm:spPr/>
    </dgm:pt>
    <dgm:pt modelId="{7A584205-D124-4674-8551-F08B37A6BF31}">
      <dgm:prSet phldrT="[Texto]"/>
      <dgm:spPr/>
      <dgm:t>
        <a:bodyPr/>
        <a:lstStyle/>
        <a:p>
          <a:r>
            <a:rPr lang="pt-BR" dirty="0" smtClean="0"/>
            <a:t>Investigação Criminal</a:t>
          </a:r>
          <a:endParaRPr lang="pt-BR" dirty="0"/>
        </a:p>
      </dgm:t>
    </dgm:pt>
    <dgm:pt modelId="{BEA7A6C0-978D-4EC2-8E45-F90172B229F6}" type="parTrans" cxnId="{1B1D7121-0333-4547-AED2-A9BEC9364EB7}">
      <dgm:prSet/>
      <dgm:spPr/>
      <dgm:t>
        <a:bodyPr/>
        <a:lstStyle/>
        <a:p>
          <a:endParaRPr lang="pt-BR"/>
        </a:p>
      </dgm:t>
    </dgm:pt>
    <dgm:pt modelId="{C29D8EB1-4213-4684-9A9C-32BD184AF78B}" type="sibTrans" cxnId="{1B1D7121-0333-4547-AED2-A9BEC9364EB7}">
      <dgm:prSet/>
      <dgm:spPr/>
      <dgm:t>
        <a:bodyPr/>
        <a:lstStyle/>
        <a:p>
          <a:endParaRPr lang="pt-BR"/>
        </a:p>
      </dgm:t>
    </dgm:pt>
    <dgm:pt modelId="{3B11649D-7C20-4DBC-A405-D849327A5C80}">
      <dgm:prSet phldrT="[Texto]"/>
      <dgm:spPr/>
      <dgm:t>
        <a:bodyPr/>
        <a:lstStyle/>
        <a:p>
          <a:r>
            <a:rPr lang="pt-BR" dirty="0" smtClean="0"/>
            <a:t>MP</a:t>
          </a:r>
          <a:endParaRPr lang="pt-BR" dirty="0"/>
        </a:p>
      </dgm:t>
    </dgm:pt>
    <dgm:pt modelId="{D5EBD49E-0989-44B7-A2C0-CDE7B9B592CA}" type="parTrans" cxnId="{C5F4C7A3-1821-455A-A66D-1A5B5A574BEC}">
      <dgm:prSet/>
      <dgm:spPr/>
      <dgm:t>
        <a:bodyPr/>
        <a:lstStyle/>
        <a:p>
          <a:endParaRPr lang="pt-BR"/>
        </a:p>
      </dgm:t>
    </dgm:pt>
    <dgm:pt modelId="{FEE62744-9654-471E-A20D-F8A0D94D1EDE}" type="sibTrans" cxnId="{C5F4C7A3-1821-455A-A66D-1A5B5A574BEC}">
      <dgm:prSet/>
      <dgm:spPr/>
      <dgm:t>
        <a:bodyPr/>
        <a:lstStyle/>
        <a:p>
          <a:endParaRPr lang="pt-BR"/>
        </a:p>
      </dgm:t>
    </dgm:pt>
    <dgm:pt modelId="{E05874D6-0058-4E98-8755-1BC33D687A41}">
      <dgm:prSet phldrT="[Texto]"/>
      <dgm:spPr/>
      <dgm:t>
        <a:bodyPr/>
        <a:lstStyle/>
        <a:p>
          <a:r>
            <a:rPr lang="pt-BR" dirty="0" smtClean="0"/>
            <a:t>Poder Judiciário</a:t>
          </a:r>
          <a:endParaRPr lang="pt-BR" dirty="0"/>
        </a:p>
      </dgm:t>
    </dgm:pt>
    <dgm:pt modelId="{9E00CCDE-C2A2-4F99-A70E-04DB73198E92}" type="parTrans" cxnId="{311477D0-B650-4A5A-8B51-9AF1BA5A26A9}">
      <dgm:prSet/>
      <dgm:spPr/>
      <dgm:t>
        <a:bodyPr/>
        <a:lstStyle/>
        <a:p>
          <a:endParaRPr lang="pt-BR"/>
        </a:p>
      </dgm:t>
    </dgm:pt>
    <dgm:pt modelId="{20A79128-46C8-462C-BF02-8B65BD215B57}" type="sibTrans" cxnId="{311477D0-B650-4A5A-8B51-9AF1BA5A26A9}">
      <dgm:prSet/>
      <dgm:spPr/>
      <dgm:t>
        <a:bodyPr/>
        <a:lstStyle/>
        <a:p>
          <a:endParaRPr lang="pt-BR"/>
        </a:p>
      </dgm:t>
    </dgm:pt>
    <dgm:pt modelId="{55A2B7E9-5A96-4538-A467-31E371CEE41A}" type="pres">
      <dgm:prSet presAssocID="{0A27A4E6-1A16-482E-8D55-050549764ADC}" presName="arrowDiagram" presStyleCnt="0">
        <dgm:presLayoutVars>
          <dgm:chMax val="5"/>
          <dgm:dir/>
          <dgm:resizeHandles val="exact"/>
        </dgm:presLayoutVars>
      </dgm:prSet>
      <dgm:spPr/>
    </dgm:pt>
    <dgm:pt modelId="{B6FD52C6-FF8C-4ADE-82B5-3FFB702652F9}" type="pres">
      <dgm:prSet presAssocID="{0A27A4E6-1A16-482E-8D55-050549764ADC}" presName="arrow" presStyleLbl="bgShp" presStyleIdx="0" presStyleCnt="1" custLinFactNeighborX="-2405" custLinFactNeighborY="343"/>
      <dgm:spPr/>
    </dgm:pt>
    <dgm:pt modelId="{57658FF8-0D73-45F3-91E3-A707159578C3}" type="pres">
      <dgm:prSet presAssocID="{0A27A4E6-1A16-482E-8D55-050549764ADC}" presName="arrowDiagram3" presStyleCnt="0"/>
      <dgm:spPr/>
    </dgm:pt>
    <dgm:pt modelId="{628CDB89-B06D-4C46-9B0B-A1A3667BA278}" type="pres">
      <dgm:prSet presAssocID="{7A584205-D124-4674-8551-F08B37A6BF31}" presName="bullet3a" presStyleLbl="node1" presStyleIdx="0" presStyleCnt="3"/>
      <dgm:spPr/>
    </dgm:pt>
    <dgm:pt modelId="{C41B8817-1E0B-46C4-98F8-2699ADD8BEC1}" type="pres">
      <dgm:prSet presAssocID="{7A584205-D124-4674-8551-F08B37A6BF31}" presName="textBox3a" presStyleLbl="revTx" presStyleIdx="0" presStyleCnt="3">
        <dgm:presLayoutVars>
          <dgm:bulletEnabled val="1"/>
        </dgm:presLayoutVars>
      </dgm:prSet>
      <dgm:spPr/>
      <dgm:t>
        <a:bodyPr/>
        <a:lstStyle/>
        <a:p>
          <a:endParaRPr lang="pt-BR"/>
        </a:p>
      </dgm:t>
    </dgm:pt>
    <dgm:pt modelId="{77CC7BAF-E852-48C7-8C82-42093F7F720F}" type="pres">
      <dgm:prSet presAssocID="{3B11649D-7C20-4DBC-A405-D849327A5C80}" presName="bullet3b" presStyleLbl="node1" presStyleIdx="1" presStyleCnt="3"/>
      <dgm:spPr/>
    </dgm:pt>
    <dgm:pt modelId="{FEA3B376-8156-4CEA-899F-5DE207B08C3B}" type="pres">
      <dgm:prSet presAssocID="{3B11649D-7C20-4DBC-A405-D849327A5C80}" presName="textBox3b" presStyleLbl="revTx" presStyleIdx="1" presStyleCnt="3">
        <dgm:presLayoutVars>
          <dgm:bulletEnabled val="1"/>
        </dgm:presLayoutVars>
      </dgm:prSet>
      <dgm:spPr/>
      <dgm:t>
        <a:bodyPr/>
        <a:lstStyle/>
        <a:p>
          <a:endParaRPr lang="pt-BR"/>
        </a:p>
      </dgm:t>
    </dgm:pt>
    <dgm:pt modelId="{6E444A82-9DFC-4274-AFD5-A856A59F189A}" type="pres">
      <dgm:prSet presAssocID="{E05874D6-0058-4E98-8755-1BC33D687A41}" presName="bullet3c" presStyleLbl="node1" presStyleIdx="2" presStyleCnt="3" custLinFactNeighborX="3064" custLinFactNeighborY="3064"/>
      <dgm:spPr/>
    </dgm:pt>
    <dgm:pt modelId="{7DEF2F5E-D444-400D-A40E-8468189F3413}" type="pres">
      <dgm:prSet presAssocID="{E05874D6-0058-4E98-8755-1BC33D687A41}" presName="textBox3c" presStyleLbl="revTx" presStyleIdx="2" presStyleCnt="3">
        <dgm:presLayoutVars>
          <dgm:bulletEnabled val="1"/>
        </dgm:presLayoutVars>
      </dgm:prSet>
      <dgm:spPr/>
      <dgm:t>
        <a:bodyPr/>
        <a:lstStyle/>
        <a:p>
          <a:endParaRPr lang="pt-BR"/>
        </a:p>
      </dgm:t>
    </dgm:pt>
  </dgm:ptLst>
  <dgm:cxnLst>
    <dgm:cxn modelId="{311477D0-B650-4A5A-8B51-9AF1BA5A26A9}" srcId="{0A27A4E6-1A16-482E-8D55-050549764ADC}" destId="{E05874D6-0058-4E98-8755-1BC33D687A41}" srcOrd="2" destOrd="0" parTransId="{9E00CCDE-C2A2-4F99-A70E-04DB73198E92}" sibTransId="{20A79128-46C8-462C-BF02-8B65BD215B57}"/>
    <dgm:cxn modelId="{87DE6665-54C9-4261-8386-BA7877A29843}" type="presOf" srcId="{E05874D6-0058-4E98-8755-1BC33D687A41}" destId="{7DEF2F5E-D444-400D-A40E-8468189F3413}" srcOrd="0" destOrd="0" presId="urn:microsoft.com/office/officeart/2005/8/layout/arrow2"/>
    <dgm:cxn modelId="{5FD5ECAC-8500-4F8D-A97A-3C40964FFFCE}" type="presOf" srcId="{0A27A4E6-1A16-482E-8D55-050549764ADC}" destId="{55A2B7E9-5A96-4538-A467-31E371CEE41A}" srcOrd="0" destOrd="0" presId="urn:microsoft.com/office/officeart/2005/8/layout/arrow2"/>
    <dgm:cxn modelId="{1B1D7121-0333-4547-AED2-A9BEC9364EB7}" srcId="{0A27A4E6-1A16-482E-8D55-050549764ADC}" destId="{7A584205-D124-4674-8551-F08B37A6BF31}" srcOrd="0" destOrd="0" parTransId="{BEA7A6C0-978D-4EC2-8E45-F90172B229F6}" sibTransId="{C29D8EB1-4213-4684-9A9C-32BD184AF78B}"/>
    <dgm:cxn modelId="{70D590FE-B9FF-4CCD-A9E9-A8B83DBC367C}" type="presOf" srcId="{3B11649D-7C20-4DBC-A405-D849327A5C80}" destId="{FEA3B376-8156-4CEA-899F-5DE207B08C3B}" srcOrd="0" destOrd="0" presId="urn:microsoft.com/office/officeart/2005/8/layout/arrow2"/>
    <dgm:cxn modelId="{67F3AB27-DC39-4D3F-8982-C251F4B85C1D}" type="presOf" srcId="{7A584205-D124-4674-8551-F08B37A6BF31}" destId="{C41B8817-1E0B-46C4-98F8-2699ADD8BEC1}" srcOrd="0" destOrd="0" presId="urn:microsoft.com/office/officeart/2005/8/layout/arrow2"/>
    <dgm:cxn modelId="{C5F4C7A3-1821-455A-A66D-1A5B5A574BEC}" srcId="{0A27A4E6-1A16-482E-8D55-050549764ADC}" destId="{3B11649D-7C20-4DBC-A405-D849327A5C80}" srcOrd="1" destOrd="0" parTransId="{D5EBD49E-0989-44B7-A2C0-CDE7B9B592CA}" sibTransId="{FEE62744-9654-471E-A20D-F8A0D94D1EDE}"/>
    <dgm:cxn modelId="{C93EC69D-1445-4393-9FAE-EC973CD2BA2A}" type="presParOf" srcId="{55A2B7E9-5A96-4538-A467-31E371CEE41A}" destId="{B6FD52C6-FF8C-4ADE-82B5-3FFB702652F9}" srcOrd="0" destOrd="0" presId="urn:microsoft.com/office/officeart/2005/8/layout/arrow2"/>
    <dgm:cxn modelId="{D92E39C9-644D-4875-90D0-B60E56CB0989}" type="presParOf" srcId="{55A2B7E9-5A96-4538-A467-31E371CEE41A}" destId="{57658FF8-0D73-45F3-91E3-A707159578C3}" srcOrd="1" destOrd="0" presId="urn:microsoft.com/office/officeart/2005/8/layout/arrow2"/>
    <dgm:cxn modelId="{559592DA-2054-4E2F-AE8F-6168D36E9A65}" type="presParOf" srcId="{57658FF8-0D73-45F3-91E3-A707159578C3}" destId="{628CDB89-B06D-4C46-9B0B-A1A3667BA278}" srcOrd="0" destOrd="0" presId="urn:microsoft.com/office/officeart/2005/8/layout/arrow2"/>
    <dgm:cxn modelId="{82257745-5A5D-4415-9BF2-5CAD6514D2C0}" type="presParOf" srcId="{57658FF8-0D73-45F3-91E3-A707159578C3}" destId="{C41B8817-1E0B-46C4-98F8-2699ADD8BEC1}" srcOrd="1" destOrd="0" presId="urn:microsoft.com/office/officeart/2005/8/layout/arrow2"/>
    <dgm:cxn modelId="{ACBCFBF9-BF85-4D81-852C-2959E8EE1CA3}" type="presParOf" srcId="{57658FF8-0D73-45F3-91E3-A707159578C3}" destId="{77CC7BAF-E852-48C7-8C82-42093F7F720F}" srcOrd="2" destOrd="0" presId="urn:microsoft.com/office/officeart/2005/8/layout/arrow2"/>
    <dgm:cxn modelId="{F97E38F4-1ADE-47A1-9FF1-F26AFFE3259E}" type="presParOf" srcId="{57658FF8-0D73-45F3-91E3-A707159578C3}" destId="{FEA3B376-8156-4CEA-899F-5DE207B08C3B}" srcOrd="3" destOrd="0" presId="urn:microsoft.com/office/officeart/2005/8/layout/arrow2"/>
    <dgm:cxn modelId="{621B9BDE-3D5F-495C-B420-DC54E3B49067}" type="presParOf" srcId="{57658FF8-0D73-45F3-91E3-A707159578C3}" destId="{6E444A82-9DFC-4274-AFD5-A856A59F189A}" srcOrd="4" destOrd="0" presId="urn:microsoft.com/office/officeart/2005/8/layout/arrow2"/>
    <dgm:cxn modelId="{8FAD129C-AE52-411B-8CB0-8B1115A8C368}" type="presParOf" srcId="{57658FF8-0D73-45F3-91E3-A707159578C3}" destId="{7DEF2F5E-D444-400D-A40E-8468189F3413}" srcOrd="5" destOrd="0" presId="urn:microsoft.com/office/officeart/2005/8/layout/arrow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8160BF-6940-4083-9BCA-D646DFBBEDCB}" type="doc">
      <dgm:prSet loTypeId="urn:microsoft.com/office/officeart/2005/8/layout/hProcess9" loCatId="process" qsTypeId="urn:microsoft.com/office/officeart/2005/8/quickstyle/simple3" qsCatId="simple" csTypeId="urn:microsoft.com/office/officeart/2005/8/colors/accent1_2" csCatId="accent1" phldr="1"/>
      <dgm:spPr/>
      <dgm:t>
        <a:bodyPr/>
        <a:lstStyle/>
        <a:p>
          <a:endParaRPr lang="pt-BR"/>
        </a:p>
      </dgm:t>
    </dgm:pt>
    <dgm:pt modelId="{61E57842-89FB-4142-BEFD-7D7E08D00FB9}">
      <dgm:prSet phldrT="[Texto]"/>
      <dgm:spPr/>
      <dgm:t>
        <a:bodyPr/>
        <a:lstStyle/>
        <a:p>
          <a:r>
            <a:rPr lang="pt-BR" b="1" dirty="0" smtClean="0"/>
            <a:t>INSTAURA NOTICIA DE FATO CRIMINAL</a:t>
          </a:r>
          <a:endParaRPr lang="pt-BR" b="1" dirty="0"/>
        </a:p>
      </dgm:t>
    </dgm:pt>
    <dgm:pt modelId="{CE175C94-CF1D-4909-9915-DA69CC6BE455}" type="parTrans" cxnId="{AAE309B0-8076-4782-8142-4460E4216D34}">
      <dgm:prSet/>
      <dgm:spPr/>
      <dgm:t>
        <a:bodyPr/>
        <a:lstStyle/>
        <a:p>
          <a:endParaRPr lang="pt-BR"/>
        </a:p>
      </dgm:t>
    </dgm:pt>
    <dgm:pt modelId="{956701D0-8E02-4617-BCBD-92DFE02C7A75}" type="sibTrans" cxnId="{AAE309B0-8076-4782-8142-4460E4216D34}">
      <dgm:prSet/>
      <dgm:spPr/>
      <dgm:t>
        <a:bodyPr/>
        <a:lstStyle/>
        <a:p>
          <a:endParaRPr lang="pt-BR"/>
        </a:p>
      </dgm:t>
    </dgm:pt>
    <dgm:pt modelId="{CBBDCAD7-78F0-4E6D-A266-D88CA7397F4F}">
      <dgm:prSet phldrT="[Texto]"/>
      <dgm:spPr/>
      <dgm:t>
        <a:bodyPr/>
        <a:lstStyle/>
        <a:p>
          <a:pPr algn="ctr"/>
          <a:r>
            <a:rPr lang="pt-BR" b="1" dirty="0" smtClean="0"/>
            <a:t>1. JECRIM</a:t>
          </a:r>
        </a:p>
        <a:p>
          <a:pPr algn="ctr"/>
          <a:r>
            <a:rPr lang="pt-BR" b="1" dirty="0" smtClean="0"/>
            <a:t>II. INDEFERIMENTO (arquivamento sem diligência)</a:t>
          </a:r>
        </a:p>
        <a:p>
          <a:pPr algn="ctr"/>
          <a:r>
            <a:rPr lang="pt-BR" b="1" dirty="0" smtClean="0"/>
            <a:t>III. REQUISIÇÃO DE INQUÉRITO POLICIAL</a:t>
          </a:r>
          <a:endParaRPr lang="pt-BR" b="1" dirty="0"/>
        </a:p>
      </dgm:t>
    </dgm:pt>
    <dgm:pt modelId="{28CC87C9-9B1F-49D0-B1E2-C6102F5CC113}" type="parTrans" cxnId="{22DBB51A-2749-4F59-B4B2-E964485EA8F8}">
      <dgm:prSet/>
      <dgm:spPr/>
      <dgm:t>
        <a:bodyPr/>
        <a:lstStyle/>
        <a:p>
          <a:endParaRPr lang="pt-BR"/>
        </a:p>
      </dgm:t>
    </dgm:pt>
    <dgm:pt modelId="{A3117BAB-266F-47A0-9B54-D4C0491245BB}" type="sibTrans" cxnId="{22DBB51A-2749-4F59-B4B2-E964485EA8F8}">
      <dgm:prSet/>
      <dgm:spPr/>
      <dgm:t>
        <a:bodyPr/>
        <a:lstStyle/>
        <a:p>
          <a:endParaRPr lang="pt-BR"/>
        </a:p>
      </dgm:t>
    </dgm:pt>
    <dgm:pt modelId="{E06F3C9F-631B-4F74-ABAD-7EF08561F2E7}">
      <dgm:prSet phldrT="[Texto]"/>
      <dgm:spPr/>
      <dgm:t>
        <a:bodyPr/>
        <a:lstStyle/>
        <a:p>
          <a:r>
            <a:rPr lang="pt-BR" b="1" dirty="0" smtClean="0"/>
            <a:t>ARQUIVAMENTO NA PROMOTORIA (ART. 5º, RES 174, CNMP)</a:t>
          </a:r>
          <a:endParaRPr lang="pt-BR" b="1" dirty="0"/>
        </a:p>
      </dgm:t>
    </dgm:pt>
    <dgm:pt modelId="{F48191B7-3F25-4F01-8B56-CDE10B367EF6}" type="parTrans" cxnId="{19993BDF-A49E-481A-AAA8-FE2ECA04A853}">
      <dgm:prSet/>
      <dgm:spPr/>
      <dgm:t>
        <a:bodyPr/>
        <a:lstStyle/>
        <a:p>
          <a:endParaRPr lang="pt-BR"/>
        </a:p>
      </dgm:t>
    </dgm:pt>
    <dgm:pt modelId="{F746E4D6-C7AA-4CAF-BC52-B68A4FBAF75F}" type="sibTrans" cxnId="{19993BDF-A49E-481A-AAA8-FE2ECA04A853}">
      <dgm:prSet/>
      <dgm:spPr/>
      <dgm:t>
        <a:bodyPr/>
        <a:lstStyle/>
        <a:p>
          <a:endParaRPr lang="pt-BR"/>
        </a:p>
      </dgm:t>
    </dgm:pt>
    <dgm:pt modelId="{2F500EBC-B329-4475-A8EB-1AAB0DD7C06F}">
      <dgm:prSet/>
      <dgm:spPr/>
      <dgm:t>
        <a:bodyPr/>
        <a:lstStyle/>
        <a:p>
          <a:r>
            <a:rPr lang="pt-BR" b="1" dirty="0" smtClean="0"/>
            <a:t>REPRESENTAÇÃO CRIMINAL</a:t>
          </a:r>
          <a:endParaRPr lang="pt-BR" b="1" dirty="0"/>
        </a:p>
      </dgm:t>
    </dgm:pt>
    <dgm:pt modelId="{5FCAF69C-6207-4038-850E-D966BE018E72}" type="parTrans" cxnId="{25CB11E2-1E69-4B6D-A143-A49F9BB2DB0F}">
      <dgm:prSet/>
      <dgm:spPr/>
      <dgm:t>
        <a:bodyPr/>
        <a:lstStyle/>
        <a:p>
          <a:endParaRPr lang="pt-BR"/>
        </a:p>
      </dgm:t>
    </dgm:pt>
    <dgm:pt modelId="{8FED9AB4-C9F1-4577-B1A4-00EAC66F825D}" type="sibTrans" cxnId="{25CB11E2-1E69-4B6D-A143-A49F9BB2DB0F}">
      <dgm:prSet/>
      <dgm:spPr/>
      <dgm:t>
        <a:bodyPr/>
        <a:lstStyle/>
        <a:p>
          <a:endParaRPr lang="pt-BR"/>
        </a:p>
      </dgm:t>
    </dgm:pt>
    <dgm:pt modelId="{6D457CD5-BD7D-4075-A8DC-71AF0AC5FAB5}" type="pres">
      <dgm:prSet presAssocID="{7C8160BF-6940-4083-9BCA-D646DFBBEDCB}" presName="CompostProcess" presStyleCnt="0">
        <dgm:presLayoutVars>
          <dgm:dir/>
          <dgm:resizeHandles val="exact"/>
        </dgm:presLayoutVars>
      </dgm:prSet>
      <dgm:spPr/>
      <dgm:t>
        <a:bodyPr/>
        <a:lstStyle/>
        <a:p>
          <a:endParaRPr lang="pt-BR"/>
        </a:p>
      </dgm:t>
    </dgm:pt>
    <dgm:pt modelId="{C6BC046E-67B7-462D-8568-D31D58FCBDC7}" type="pres">
      <dgm:prSet presAssocID="{7C8160BF-6940-4083-9BCA-D646DFBBEDCB}" presName="arrow" presStyleLbl="bgShp" presStyleIdx="0" presStyleCnt="1"/>
      <dgm:spPr/>
    </dgm:pt>
    <dgm:pt modelId="{0B23828E-3EE3-48CB-9EEB-D83576EBA468}" type="pres">
      <dgm:prSet presAssocID="{7C8160BF-6940-4083-9BCA-D646DFBBEDCB}" presName="linearProcess" presStyleCnt="0"/>
      <dgm:spPr/>
    </dgm:pt>
    <dgm:pt modelId="{8C84FA32-F999-4E9B-B57C-F213479B6B13}" type="pres">
      <dgm:prSet presAssocID="{2F500EBC-B329-4475-A8EB-1AAB0DD7C06F}" presName="textNode" presStyleLbl="node1" presStyleIdx="0" presStyleCnt="4">
        <dgm:presLayoutVars>
          <dgm:bulletEnabled val="1"/>
        </dgm:presLayoutVars>
      </dgm:prSet>
      <dgm:spPr/>
      <dgm:t>
        <a:bodyPr/>
        <a:lstStyle/>
        <a:p>
          <a:endParaRPr lang="pt-BR"/>
        </a:p>
      </dgm:t>
    </dgm:pt>
    <dgm:pt modelId="{5BBEF1E1-A47A-4EF3-ACC6-0DCDF277AD34}" type="pres">
      <dgm:prSet presAssocID="{8FED9AB4-C9F1-4577-B1A4-00EAC66F825D}" presName="sibTrans" presStyleCnt="0"/>
      <dgm:spPr/>
    </dgm:pt>
    <dgm:pt modelId="{586FC48B-B81E-43CB-8B6E-F04358D6D1BF}" type="pres">
      <dgm:prSet presAssocID="{61E57842-89FB-4142-BEFD-7D7E08D00FB9}" presName="textNode" presStyleLbl="node1" presStyleIdx="1" presStyleCnt="4">
        <dgm:presLayoutVars>
          <dgm:bulletEnabled val="1"/>
        </dgm:presLayoutVars>
      </dgm:prSet>
      <dgm:spPr/>
      <dgm:t>
        <a:bodyPr/>
        <a:lstStyle/>
        <a:p>
          <a:endParaRPr lang="pt-BR"/>
        </a:p>
      </dgm:t>
    </dgm:pt>
    <dgm:pt modelId="{81D8A989-B7F2-4D5E-9F72-FD695098D2A3}" type="pres">
      <dgm:prSet presAssocID="{956701D0-8E02-4617-BCBD-92DFE02C7A75}" presName="sibTrans" presStyleCnt="0"/>
      <dgm:spPr/>
    </dgm:pt>
    <dgm:pt modelId="{6FBF1C6A-E9CF-47C7-8C0C-18523FF5DCC5}" type="pres">
      <dgm:prSet presAssocID="{CBBDCAD7-78F0-4E6D-A266-D88CA7397F4F}" presName="textNode" presStyleLbl="node1" presStyleIdx="2" presStyleCnt="4">
        <dgm:presLayoutVars>
          <dgm:bulletEnabled val="1"/>
        </dgm:presLayoutVars>
      </dgm:prSet>
      <dgm:spPr/>
      <dgm:t>
        <a:bodyPr/>
        <a:lstStyle/>
        <a:p>
          <a:endParaRPr lang="pt-BR"/>
        </a:p>
      </dgm:t>
    </dgm:pt>
    <dgm:pt modelId="{85165FFA-5D85-4120-8449-188EB4028215}" type="pres">
      <dgm:prSet presAssocID="{A3117BAB-266F-47A0-9B54-D4C0491245BB}" presName="sibTrans" presStyleCnt="0"/>
      <dgm:spPr/>
    </dgm:pt>
    <dgm:pt modelId="{4269664B-0E70-4A6F-99E1-5675CD34A77F}" type="pres">
      <dgm:prSet presAssocID="{E06F3C9F-631B-4F74-ABAD-7EF08561F2E7}" presName="textNode" presStyleLbl="node1" presStyleIdx="3" presStyleCnt="4">
        <dgm:presLayoutVars>
          <dgm:bulletEnabled val="1"/>
        </dgm:presLayoutVars>
      </dgm:prSet>
      <dgm:spPr/>
      <dgm:t>
        <a:bodyPr/>
        <a:lstStyle/>
        <a:p>
          <a:endParaRPr lang="pt-BR"/>
        </a:p>
      </dgm:t>
    </dgm:pt>
  </dgm:ptLst>
  <dgm:cxnLst>
    <dgm:cxn modelId="{19993BDF-A49E-481A-AAA8-FE2ECA04A853}" srcId="{7C8160BF-6940-4083-9BCA-D646DFBBEDCB}" destId="{E06F3C9F-631B-4F74-ABAD-7EF08561F2E7}" srcOrd="3" destOrd="0" parTransId="{F48191B7-3F25-4F01-8B56-CDE10B367EF6}" sibTransId="{F746E4D6-C7AA-4CAF-BC52-B68A4FBAF75F}"/>
    <dgm:cxn modelId="{5A616799-D2D6-4747-BC19-A0A1799BF6DC}" type="presOf" srcId="{CBBDCAD7-78F0-4E6D-A266-D88CA7397F4F}" destId="{6FBF1C6A-E9CF-47C7-8C0C-18523FF5DCC5}" srcOrd="0" destOrd="0" presId="urn:microsoft.com/office/officeart/2005/8/layout/hProcess9"/>
    <dgm:cxn modelId="{AAE309B0-8076-4782-8142-4460E4216D34}" srcId="{7C8160BF-6940-4083-9BCA-D646DFBBEDCB}" destId="{61E57842-89FB-4142-BEFD-7D7E08D00FB9}" srcOrd="1" destOrd="0" parTransId="{CE175C94-CF1D-4909-9915-DA69CC6BE455}" sibTransId="{956701D0-8E02-4617-BCBD-92DFE02C7A75}"/>
    <dgm:cxn modelId="{22DBB51A-2749-4F59-B4B2-E964485EA8F8}" srcId="{7C8160BF-6940-4083-9BCA-D646DFBBEDCB}" destId="{CBBDCAD7-78F0-4E6D-A266-D88CA7397F4F}" srcOrd="2" destOrd="0" parTransId="{28CC87C9-9B1F-49D0-B1E2-C6102F5CC113}" sibTransId="{A3117BAB-266F-47A0-9B54-D4C0491245BB}"/>
    <dgm:cxn modelId="{1F11F3F8-1609-4662-9835-5F48CEAEFFB9}" type="presOf" srcId="{2F500EBC-B329-4475-A8EB-1AAB0DD7C06F}" destId="{8C84FA32-F999-4E9B-B57C-F213479B6B13}" srcOrd="0" destOrd="0" presId="urn:microsoft.com/office/officeart/2005/8/layout/hProcess9"/>
    <dgm:cxn modelId="{25CB11E2-1E69-4B6D-A143-A49F9BB2DB0F}" srcId="{7C8160BF-6940-4083-9BCA-D646DFBBEDCB}" destId="{2F500EBC-B329-4475-A8EB-1AAB0DD7C06F}" srcOrd="0" destOrd="0" parTransId="{5FCAF69C-6207-4038-850E-D966BE018E72}" sibTransId="{8FED9AB4-C9F1-4577-B1A4-00EAC66F825D}"/>
    <dgm:cxn modelId="{1D74D566-181C-4A42-A9B0-7889DCB7C512}" type="presOf" srcId="{61E57842-89FB-4142-BEFD-7D7E08D00FB9}" destId="{586FC48B-B81E-43CB-8B6E-F04358D6D1BF}" srcOrd="0" destOrd="0" presId="urn:microsoft.com/office/officeart/2005/8/layout/hProcess9"/>
    <dgm:cxn modelId="{46C0F615-CAA8-4E93-8C68-2B5DEE98EA7E}" type="presOf" srcId="{7C8160BF-6940-4083-9BCA-D646DFBBEDCB}" destId="{6D457CD5-BD7D-4075-A8DC-71AF0AC5FAB5}" srcOrd="0" destOrd="0" presId="urn:microsoft.com/office/officeart/2005/8/layout/hProcess9"/>
    <dgm:cxn modelId="{208DD346-37DD-4628-9824-6871AF276BA3}" type="presOf" srcId="{E06F3C9F-631B-4F74-ABAD-7EF08561F2E7}" destId="{4269664B-0E70-4A6F-99E1-5675CD34A77F}" srcOrd="0" destOrd="0" presId="urn:microsoft.com/office/officeart/2005/8/layout/hProcess9"/>
    <dgm:cxn modelId="{76896599-B06E-4429-89D6-F625B662D19C}" type="presParOf" srcId="{6D457CD5-BD7D-4075-A8DC-71AF0AC5FAB5}" destId="{C6BC046E-67B7-462D-8568-D31D58FCBDC7}" srcOrd="0" destOrd="0" presId="urn:microsoft.com/office/officeart/2005/8/layout/hProcess9"/>
    <dgm:cxn modelId="{2C9F2AD0-2F5B-4C30-BB90-DBB7F8281C79}" type="presParOf" srcId="{6D457CD5-BD7D-4075-A8DC-71AF0AC5FAB5}" destId="{0B23828E-3EE3-48CB-9EEB-D83576EBA468}" srcOrd="1" destOrd="0" presId="urn:microsoft.com/office/officeart/2005/8/layout/hProcess9"/>
    <dgm:cxn modelId="{E9035A85-2CAA-420F-94D5-B30E02AE01E5}" type="presParOf" srcId="{0B23828E-3EE3-48CB-9EEB-D83576EBA468}" destId="{8C84FA32-F999-4E9B-B57C-F213479B6B13}" srcOrd="0" destOrd="0" presId="urn:microsoft.com/office/officeart/2005/8/layout/hProcess9"/>
    <dgm:cxn modelId="{62FD0535-88F1-473F-A53D-D3CA2791F192}" type="presParOf" srcId="{0B23828E-3EE3-48CB-9EEB-D83576EBA468}" destId="{5BBEF1E1-A47A-4EF3-ACC6-0DCDF277AD34}" srcOrd="1" destOrd="0" presId="urn:microsoft.com/office/officeart/2005/8/layout/hProcess9"/>
    <dgm:cxn modelId="{E74E43FA-50B1-4712-A36A-BD17B85E8C16}" type="presParOf" srcId="{0B23828E-3EE3-48CB-9EEB-D83576EBA468}" destId="{586FC48B-B81E-43CB-8B6E-F04358D6D1BF}" srcOrd="2" destOrd="0" presId="urn:microsoft.com/office/officeart/2005/8/layout/hProcess9"/>
    <dgm:cxn modelId="{C432D653-7AC5-43D0-9105-AE78BFB18779}" type="presParOf" srcId="{0B23828E-3EE3-48CB-9EEB-D83576EBA468}" destId="{81D8A989-B7F2-4D5E-9F72-FD695098D2A3}" srcOrd="3" destOrd="0" presId="urn:microsoft.com/office/officeart/2005/8/layout/hProcess9"/>
    <dgm:cxn modelId="{9A9A76A4-B266-40E4-AC24-9032EFFA0725}" type="presParOf" srcId="{0B23828E-3EE3-48CB-9EEB-D83576EBA468}" destId="{6FBF1C6A-E9CF-47C7-8C0C-18523FF5DCC5}" srcOrd="4" destOrd="0" presId="urn:microsoft.com/office/officeart/2005/8/layout/hProcess9"/>
    <dgm:cxn modelId="{7F70B17B-1E19-4C73-A734-8C48A22BC0D1}" type="presParOf" srcId="{0B23828E-3EE3-48CB-9EEB-D83576EBA468}" destId="{85165FFA-5D85-4120-8449-188EB4028215}" srcOrd="5" destOrd="0" presId="urn:microsoft.com/office/officeart/2005/8/layout/hProcess9"/>
    <dgm:cxn modelId="{96264C8B-C345-41BB-9B1E-5678F1B6E68E}" type="presParOf" srcId="{0B23828E-3EE3-48CB-9EEB-D83576EBA468}" destId="{4269664B-0E70-4A6F-99E1-5675CD34A77F}"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C8160BF-6940-4083-9BCA-D646DFBBEDCB}" type="doc">
      <dgm:prSet loTypeId="urn:microsoft.com/office/officeart/2005/8/layout/hProcess9" loCatId="process" qsTypeId="urn:microsoft.com/office/officeart/2005/8/quickstyle/simple3" qsCatId="simple" csTypeId="urn:microsoft.com/office/officeart/2005/8/colors/accent1_2" csCatId="accent1" phldr="1"/>
      <dgm:spPr/>
      <dgm:t>
        <a:bodyPr/>
        <a:lstStyle/>
        <a:p>
          <a:endParaRPr lang="pt-BR"/>
        </a:p>
      </dgm:t>
    </dgm:pt>
    <dgm:pt modelId="{61E57842-89FB-4142-BEFD-7D7E08D00FB9}">
      <dgm:prSet phldrT="[Texto]"/>
      <dgm:spPr/>
      <dgm:t>
        <a:bodyPr/>
        <a:lstStyle/>
        <a:p>
          <a:r>
            <a:rPr lang="pt-BR" b="1" dirty="0" smtClean="0"/>
            <a:t>INSTAURA NOTICIA DE FATO CRIMINAL</a:t>
          </a:r>
          <a:endParaRPr lang="pt-BR" b="1" dirty="0"/>
        </a:p>
      </dgm:t>
    </dgm:pt>
    <dgm:pt modelId="{CE175C94-CF1D-4909-9915-DA69CC6BE455}" type="parTrans" cxnId="{AAE309B0-8076-4782-8142-4460E4216D34}">
      <dgm:prSet/>
      <dgm:spPr/>
      <dgm:t>
        <a:bodyPr/>
        <a:lstStyle/>
        <a:p>
          <a:endParaRPr lang="pt-BR"/>
        </a:p>
      </dgm:t>
    </dgm:pt>
    <dgm:pt modelId="{956701D0-8E02-4617-BCBD-92DFE02C7A75}" type="sibTrans" cxnId="{AAE309B0-8076-4782-8142-4460E4216D34}">
      <dgm:prSet/>
      <dgm:spPr/>
      <dgm:t>
        <a:bodyPr/>
        <a:lstStyle/>
        <a:p>
          <a:endParaRPr lang="pt-BR"/>
        </a:p>
      </dgm:t>
    </dgm:pt>
    <dgm:pt modelId="{CBBDCAD7-78F0-4E6D-A266-D88CA7397F4F}">
      <dgm:prSet phldrT="[Texto]"/>
      <dgm:spPr/>
      <dgm:t>
        <a:bodyPr/>
        <a:lstStyle/>
        <a:p>
          <a:pPr algn="ctr"/>
          <a:r>
            <a:rPr lang="pt-BR" b="1" dirty="0" smtClean="0"/>
            <a:t>1. DILIGÊNCIAS PRELIMINARES (Art. 3º, §4º) </a:t>
          </a:r>
          <a:endParaRPr lang="pt-BR" b="1" dirty="0"/>
        </a:p>
      </dgm:t>
    </dgm:pt>
    <dgm:pt modelId="{28CC87C9-9B1F-49D0-B1E2-C6102F5CC113}" type="parTrans" cxnId="{22DBB51A-2749-4F59-B4B2-E964485EA8F8}">
      <dgm:prSet/>
      <dgm:spPr/>
      <dgm:t>
        <a:bodyPr/>
        <a:lstStyle/>
        <a:p>
          <a:endParaRPr lang="pt-BR"/>
        </a:p>
      </dgm:t>
    </dgm:pt>
    <dgm:pt modelId="{A3117BAB-266F-47A0-9B54-D4C0491245BB}" type="sibTrans" cxnId="{22DBB51A-2749-4F59-B4B2-E964485EA8F8}">
      <dgm:prSet/>
      <dgm:spPr/>
      <dgm:t>
        <a:bodyPr/>
        <a:lstStyle/>
        <a:p>
          <a:endParaRPr lang="pt-BR"/>
        </a:p>
      </dgm:t>
    </dgm:pt>
    <dgm:pt modelId="{E06F3C9F-631B-4F74-ABAD-7EF08561F2E7}">
      <dgm:prSet phldrT="[Texto]"/>
      <dgm:spPr/>
      <dgm:t>
        <a:bodyPr/>
        <a:lstStyle/>
        <a:p>
          <a:r>
            <a:rPr lang="pt-BR" b="1" dirty="0" smtClean="0"/>
            <a:t>ARQUIVAMENTO JUIZ e CSMP</a:t>
          </a:r>
          <a:endParaRPr lang="pt-BR" b="1" dirty="0"/>
        </a:p>
      </dgm:t>
    </dgm:pt>
    <dgm:pt modelId="{F48191B7-3F25-4F01-8B56-CDE10B367EF6}" type="parTrans" cxnId="{19993BDF-A49E-481A-AAA8-FE2ECA04A853}">
      <dgm:prSet/>
      <dgm:spPr/>
      <dgm:t>
        <a:bodyPr/>
        <a:lstStyle/>
        <a:p>
          <a:endParaRPr lang="pt-BR"/>
        </a:p>
      </dgm:t>
    </dgm:pt>
    <dgm:pt modelId="{F746E4D6-C7AA-4CAF-BC52-B68A4FBAF75F}" type="sibTrans" cxnId="{19993BDF-A49E-481A-AAA8-FE2ECA04A853}">
      <dgm:prSet/>
      <dgm:spPr/>
      <dgm:t>
        <a:bodyPr/>
        <a:lstStyle/>
        <a:p>
          <a:endParaRPr lang="pt-BR"/>
        </a:p>
      </dgm:t>
    </dgm:pt>
    <dgm:pt modelId="{2F500EBC-B329-4475-A8EB-1AAB0DD7C06F}">
      <dgm:prSet/>
      <dgm:spPr/>
      <dgm:t>
        <a:bodyPr/>
        <a:lstStyle/>
        <a:p>
          <a:r>
            <a:rPr lang="pt-BR" b="1" dirty="0" smtClean="0"/>
            <a:t>REPRESENTAÇÃO CRIMINAL</a:t>
          </a:r>
          <a:endParaRPr lang="pt-BR" b="1" dirty="0"/>
        </a:p>
      </dgm:t>
    </dgm:pt>
    <dgm:pt modelId="{5FCAF69C-6207-4038-850E-D966BE018E72}" type="parTrans" cxnId="{25CB11E2-1E69-4B6D-A143-A49F9BB2DB0F}">
      <dgm:prSet/>
      <dgm:spPr/>
      <dgm:t>
        <a:bodyPr/>
        <a:lstStyle/>
        <a:p>
          <a:endParaRPr lang="pt-BR"/>
        </a:p>
      </dgm:t>
    </dgm:pt>
    <dgm:pt modelId="{8FED9AB4-C9F1-4577-B1A4-00EAC66F825D}" type="sibTrans" cxnId="{25CB11E2-1E69-4B6D-A143-A49F9BB2DB0F}">
      <dgm:prSet/>
      <dgm:spPr/>
      <dgm:t>
        <a:bodyPr/>
        <a:lstStyle/>
        <a:p>
          <a:endParaRPr lang="pt-BR"/>
        </a:p>
      </dgm:t>
    </dgm:pt>
    <dgm:pt modelId="{6D457CD5-BD7D-4075-A8DC-71AF0AC5FAB5}" type="pres">
      <dgm:prSet presAssocID="{7C8160BF-6940-4083-9BCA-D646DFBBEDCB}" presName="CompostProcess" presStyleCnt="0">
        <dgm:presLayoutVars>
          <dgm:dir/>
          <dgm:resizeHandles val="exact"/>
        </dgm:presLayoutVars>
      </dgm:prSet>
      <dgm:spPr/>
      <dgm:t>
        <a:bodyPr/>
        <a:lstStyle/>
        <a:p>
          <a:endParaRPr lang="pt-BR"/>
        </a:p>
      </dgm:t>
    </dgm:pt>
    <dgm:pt modelId="{C6BC046E-67B7-462D-8568-D31D58FCBDC7}" type="pres">
      <dgm:prSet presAssocID="{7C8160BF-6940-4083-9BCA-D646DFBBEDCB}" presName="arrow" presStyleLbl="bgShp" presStyleIdx="0" presStyleCnt="1"/>
      <dgm:spPr/>
    </dgm:pt>
    <dgm:pt modelId="{0B23828E-3EE3-48CB-9EEB-D83576EBA468}" type="pres">
      <dgm:prSet presAssocID="{7C8160BF-6940-4083-9BCA-D646DFBBEDCB}" presName="linearProcess" presStyleCnt="0"/>
      <dgm:spPr/>
    </dgm:pt>
    <dgm:pt modelId="{8C84FA32-F999-4E9B-B57C-F213479B6B13}" type="pres">
      <dgm:prSet presAssocID="{2F500EBC-B329-4475-A8EB-1AAB0DD7C06F}" presName="textNode" presStyleLbl="node1" presStyleIdx="0" presStyleCnt="4">
        <dgm:presLayoutVars>
          <dgm:bulletEnabled val="1"/>
        </dgm:presLayoutVars>
      </dgm:prSet>
      <dgm:spPr/>
      <dgm:t>
        <a:bodyPr/>
        <a:lstStyle/>
        <a:p>
          <a:endParaRPr lang="pt-BR"/>
        </a:p>
      </dgm:t>
    </dgm:pt>
    <dgm:pt modelId="{5BBEF1E1-A47A-4EF3-ACC6-0DCDF277AD34}" type="pres">
      <dgm:prSet presAssocID="{8FED9AB4-C9F1-4577-B1A4-00EAC66F825D}" presName="sibTrans" presStyleCnt="0"/>
      <dgm:spPr/>
    </dgm:pt>
    <dgm:pt modelId="{586FC48B-B81E-43CB-8B6E-F04358D6D1BF}" type="pres">
      <dgm:prSet presAssocID="{61E57842-89FB-4142-BEFD-7D7E08D00FB9}" presName="textNode" presStyleLbl="node1" presStyleIdx="1" presStyleCnt="4">
        <dgm:presLayoutVars>
          <dgm:bulletEnabled val="1"/>
        </dgm:presLayoutVars>
      </dgm:prSet>
      <dgm:spPr/>
      <dgm:t>
        <a:bodyPr/>
        <a:lstStyle/>
        <a:p>
          <a:endParaRPr lang="pt-BR"/>
        </a:p>
      </dgm:t>
    </dgm:pt>
    <dgm:pt modelId="{81D8A989-B7F2-4D5E-9F72-FD695098D2A3}" type="pres">
      <dgm:prSet presAssocID="{956701D0-8E02-4617-BCBD-92DFE02C7A75}" presName="sibTrans" presStyleCnt="0"/>
      <dgm:spPr/>
    </dgm:pt>
    <dgm:pt modelId="{6FBF1C6A-E9CF-47C7-8C0C-18523FF5DCC5}" type="pres">
      <dgm:prSet presAssocID="{CBBDCAD7-78F0-4E6D-A266-D88CA7397F4F}" presName="textNode" presStyleLbl="node1" presStyleIdx="2" presStyleCnt="4">
        <dgm:presLayoutVars>
          <dgm:bulletEnabled val="1"/>
        </dgm:presLayoutVars>
      </dgm:prSet>
      <dgm:spPr/>
      <dgm:t>
        <a:bodyPr/>
        <a:lstStyle/>
        <a:p>
          <a:endParaRPr lang="pt-BR"/>
        </a:p>
      </dgm:t>
    </dgm:pt>
    <dgm:pt modelId="{85165FFA-5D85-4120-8449-188EB4028215}" type="pres">
      <dgm:prSet presAssocID="{A3117BAB-266F-47A0-9B54-D4C0491245BB}" presName="sibTrans" presStyleCnt="0"/>
      <dgm:spPr/>
    </dgm:pt>
    <dgm:pt modelId="{4269664B-0E70-4A6F-99E1-5675CD34A77F}" type="pres">
      <dgm:prSet presAssocID="{E06F3C9F-631B-4F74-ABAD-7EF08561F2E7}" presName="textNode" presStyleLbl="node1" presStyleIdx="3" presStyleCnt="4">
        <dgm:presLayoutVars>
          <dgm:bulletEnabled val="1"/>
        </dgm:presLayoutVars>
      </dgm:prSet>
      <dgm:spPr/>
      <dgm:t>
        <a:bodyPr/>
        <a:lstStyle/>
        <a:p>
          <a:endParaRPr lang="pt-BR"/>
        </a:p>
      </dgm:t>
    </dgm:pt>
  </dgm:ptLst>
  <dgm:cxnLst>
    <dgm:cxn modelId="{ECF768B5-81AC-4631-B7D5-A6A8A4A7DD77}" type="presOf" srcId="{E06F3C9F-631B-4F74-ABAD-7EF08561F2E7}" destId="{4269664B-0E70-4A6F-99E1-5675CD34A77F}" srcOrd="0" destOrd="0" presId="urn:microsoft.com/office/officeart/2005/8/layout/hProcess9"/>
    <dgm:cxn modelId="{50CDB16B-B13B-4BDB-A2E7-E75D458A214B}" type="presOf" srcId="{61E57842-89FB-4142-BEFD-7D7E08D00FB9}" destId="{586FC48B-B81E-43CB-8B6E-F04358D6D1BF}" srcOrd="0" destOrd="0" presId="urn:microsoft.com/office/officeart/2005/8/layout/hProcess9"/>
    <dgm:cxn modelId="{33280E1A-4C92-41F3-8975-5C8280429C1B}" type="presOf" srcId="{CBBDCAD7-78F0-4E6D-A266-D88CA7397F4F}" destId="{6FBF1C6A-E9CF-47C7-8C0C-18523FF5DCC5}" srcOrd="0" destOrd="0" presId="urn:microsoft.com/office/officeart/2005/8/layout/hProcess9"/>
    <dgm:cxn modelId="{25CB11E2-1E69-4B6D-A143-A49F9BB2DB0F}" srcId="{7C8160BF-6940-4083-9BCA-D646DFBBEDCB}" destId="{2F500EBC-B329-4475-A8EB-1AAB0DD7C06F}" srcOrd="0" destOrd="0" parTransId="{5FCAF69C-6207-4038-850E-D966BE018E72}" sibTransId="{8FED9AB4-C9F1-4577-B1A4-00EAC66F825D}"/>
    <dgm:cxn modelId="{AAE309B0-8076-4782-8142-4460E4216D34}" srcId="{7C8160BF-6940-4083-9BCA-D646DFBBEDCB}" destId="{61E57842-89FB-4142-BEFD-7D7E08D00FB9}" srcOrd="1" destOrd="0" parTransId="{CE175C94-CF1D-4909-9915-DA69CC6BE455}" sibTransId="{956701D0-8E02-4617-BCBD-92DFE02C7A75}"/>
    <dgm:cxn modelId="{19993BDF-A49E-481A-AAA8-FE2ECA04A853}" srcId="{7C8160BF-6940-4083-9BCA-D646DFBBEDCB}" destId="{E06F3C9F-631B-4F74-ABAD-7EF08561F2E7}" srcOrd="3" destOrd="0" parTransId="{F48191B7-3F25-4F01-8B56-CDE10B367EF6}" sibTransId="{F746E4D6-C7AA-4CAF-BC52-B68A4FBAF75F}"/>
    <dgm:cxn modelId="{4842C560-3BE7-4D4F-B6C3-CDA54A75F26D}" type="presOf" srcId="{2F500EBC-B329-4475-A8EB-1AAB0DD7C06F}" destId="{8C84FA32-F999-4E9B-B57C-F213479B6B13}" srcOrd="0" destOrd="0" presId="urn:microsoft.com/office/officeart/2005/8/layout/hProcess9"/>
    <dgm:cxn modelId="{DEA19671-4215-4FD8-8A82-69A426DD5A2D}" type="presOf" srcId="{7C8160BF-6940-4083-9BCA-D646DFBBEDCB}" destId="{6D457CD5-BD7D-4075-A8DC-71AF0AC5FAB5}" srcOrd="0" destOrd="0" presId="urn:microsoft.com/office/officeart/2005/8/layout/hProcess9"/>
    <dgm:cxn modelId="{22DBB51A-2749-4F59-B4B2-E964485EA8F8}" srcId="{7C8160BF-6940-4083-9BCA-D646DFBBEDCB}" destId="{CBBDCAD7-78F0-4E6D-A266-D88CA7397F4F}" srcOrd="2" destOrd="0" parTransId="{28CC87C9-9B1F-49D0-B1E2-C6102F5CC113}" sibTransId="{A3117BAB-266F-47A0-9B54-D4C0491245BB}"/>
    <dgm:cxn modelId="{268AEDE9-A4A6-4541-95FB-9D3F444BF94E}" type="presParOf" srcId="{6D457CD5-BD7D-4075-A8DC-71AF0AC5FAB5}" destId="{C6BC046E-67B7-462D-8568-D31D58FCBDC7}" srcOrd="0" destOrd="0" presId="urn:microsoft.com/office/officeart/2005/8/layout/hProcess9"/>
    <dgm:cxn modelId="{43335112-E7DC-4A57-A33F-AE54F070A065}" type="presParOf" srcId="{6D457CD5-BD7D-4075-A8DC-71AF0AC5FAB5}" destId="{0B23828E-3EE3-48CB-9EEB-D83576EBA468}" srcOrd="1" destOrd="0" presId="urn:microsoft.com/office/officeart/2005/8/layout/hProcess9"/>
    <dgm:cxn modelId="{D4534D4F-9F40-4456-8615-1288A4D26979}" type="presParOf" srcId="{0B23828E-3EE3-48CB-9EEB-D83576EBA468}" destId="{8C84FA32-F999-4E9B-B57C-F213479B6B13}" srcOrd="0" destOrd="0" presId="urn:microsoft.com/office/officeart/2005/8/layout/hProcess9"/>
    <dgm:cxn modelId="{2CD51C87-7C3B-4868-91D8-E2D484F5E9B9}" type="presParOf" srcId="{0B23828E-3EE3-48CB-9EEB-D83576EBA468}" destId="{5BBEF1E1-A47A-4EF3-ACC6-0DCDF277AD34}" srcOrd="1" destOrd="0" presId="urn:microsoft.com/office/officeart/2005/8/layout/hProcess9"/>
    <dgm:cxn modelId="{E27E2056-9A51-4457-AE25-FCCD641EC740}" type="presParOf" srcId="{0B23828E-3EE3-48CB-9EEB-D83576EBA468}" destId="{586FC48B-B81E-43CB-8B6E-F04358D6D1BF}" srcOrd="2" destOrd="0" presId="urn:microsoft.com/office/officeart/2005/8/layout/hProcess9"/>
    <dgm:cxn modelId="{0944A44C-70FF-4414-A934-0D13B32B6191}" type="presParOf" srcId="{0B23828E-3EE3-48CB-9EEB-D83576EBA468}" destId="{81D8A989-B7F2-4D5E-9F72-FD695098D2A3}" srcOrd="3" destOrd="0" presId="urn:microsoft.com/office/officeart/2005/8/layout/hProcess9"/>
    <dgm:cxn modelId="{47E68F77-6B85-4EE7-AF5B-9A450CBAFF4E}" type="presParOf" srcId="{0B23828E-3EE3-48CB-9EEB-D83576EBA468}" destId="{6FBF1C6A-E9CF-47C7-8C0C-18523FF5DCC5}" srcOrd="4" destOrd="0" presId="urn:microsoft.com/office/officeart/2005/8/layout/hProcess9"/>
    <dgm:cxn modelId="{10771ACB-645B-49BB-BD9D-54EA5ACA0DD3}" type="presParOf" srcId="{0B23828E-3EE3-48CB-9EEB-D83576EBA468}" destId="{85165FFA-5D85-4120-8449-188EB4028215}" srcOrd="5" destOrd="0" presId="urn:microsoft.com/office/officeart/2005/8/layout/hProcess9"/>
    <dgm:cxn modelId="{A435D59D-BB6C-495F-BA7D-5F329FEACF1B}" type="presParOf" srcId="{0B23828E-3EE3-48CB-9EEB-D83576EBA468}" destId="{4269664B-0E70-4A6F-99E1-5675CD34A77F}"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C8160BF-6940-4083-9BCA-D646DFBBEDCB}" type="doc">
      <dgm:prSet loTypeId="urn:microsoft.com/office/officeart/2005/8/layout/hProcess9" loCatId="process" qsTypeId="urn:microsoft.com/office/officeart/2005/8/quickstyle/simple3" qsCatId="simple" csTypeId="urn:microsoft.com/office/officeart/2005/8/colors/accent1_2" csCatId="accent1" phldr="1"/>
      <dgm:spPr/>
      <dgm:t>
        <a:bodyPr/>
        <a:lstStyle/>
        <a:p>
          <a:endParaRPr lang="pt-BR"/>
        </a:p>
      </dgm:t>
    </dgm:pt>
    <dgm:pt modelId="{61E57842-89FB-4142-BEFD-7D7E08D00FB9}">
      <dgm:prSet phldrT="[Texto]"/>
      <dgm:spPr/>
      <dgm:t>
        <a:bodyPr/>
        <a:lstStyle/>
        <a:p>
          <a:r>
            <a:rPr lang="pt-BR" b="1" dirty="0" smtClean="0"/>
            <a:t>INSTAURA NOTICIA DE FATO CRIMINAL</a:t>
          </a:r>
          <a:endParaRPr lang="pt-BR" b="1" dirty="0"/>
        </a:p>
      </dgm:t>
    </dgm:pt>
    <dgm:pt modelId="{CE175C94-CF1D-4909-9915-DA69CC6BE455}" type="parTrans" cxnId="{AAE309B0-8076-4782-8142-4460E4216D34}">
      <dgm:prSet/>
      <dgm:spPr/>
      <dgm:t>
        <a:bodyPr/>
        <a:lstStyle/>
        <a:p>
          <a:endParaRPr lang="pt-BR"/>
        </a:p>
      </dgm:t>
    </dgm:pt>
    <dgm:pt modelId="{956701D0-8E02-4617-BCBD-92DFE02C7A75}" type="sibTrans" cxnId="{AAE309B0-8076-4782-8142-4460E4216D34}">
      <dgm:prSet/>
      <dgm:spPr/>
      <dgm:t>
        <a:bodyPr/>
        <a:lstStyle/>
        <a:p>
          <a:endParaRPr lang="pt-BR"/>
        </a:p>
      </dgm:t>
    </dgm:pt>
    <dgm:pt modelId="{CBBDCAD7-78F0-4E6D-A266-D88CA7397F4F}">
      <dgm:prSet phldrT="[Texto]"/>
      <dgm:spPr/>
      <dgm:t>
        <a:bodyPr/>
        <a:lstStyle/>
        <a:p>
          <a:pPr algn="ctr"/>
          <a:r>
            <a:rPr lang="pt-BR" b="1" dirty="0" smtClean="0"/>
            <a:t>CONVERTE EM PIC</a:t>
          </a:r>
          <a:endParaRPr lang="pt-BR" b="1" dirty="0"/>
        </a:p>
      </dgm:t>
    </dgm:pt>
    <dgm:pt modelId="{28CC87C9-9B1F-49D0-B1E2-C6102F5CC113}" type="parTrans" cxnId="{22DBB51A-2749-4F59-B4B2-E964485EA8F8}">
      <dgm:prSet/>
      <dgm:spPr/>
      <dgm:t>
        <a:bodyPr/>
        <a:lstStyle/>
        <a:p>
          <a:endParaRPr lang="pt-BR"/>
        </a:p>
      </dgm:t>
    </dgm:pt>
    <dgm:pt modelId="{A3117BAB-266F-47A0-9B54-D4C0491245BB}" type="sibTrans" cxnId="{22DBB51A-2749-4F59-B4B2-E964485EA8F8}">
      <dgm:prSet/>
      <dgm:spPr/>
      <dgm:t>
        <a:bodyPr/>
        <a:lstStyle/>
        <a:p>
          <a:endParaRPr lang="pt-BR"/>
        </a:p>
      </dgm:t>
    </dgm:pt>
    <dgm:pt modelId="{E06F3C9F-631B-4F74-ABAD-7EF08561F2E7}">
      <dgm:prSet phldrT="[Texto]"/>
      <dgm:spPr/>
      <dgm:t>
        <a:bodyPr/>
        <a:lstStyle/>
        <a:p>
          <a:r>
            <a:rPr lang="pt-BR" b="1" dirty="0" smtClean="0"/>
            <a:t>ARQUIVAMENTO JUIZ e CSMP</a:t>
          </a:r>
          <a:endParaRPr lang="pt-BR" b="1" dirty="0"/>
        </a:p>
      </dgm:t>
    </dgm:pt>
    <dgm:pt modelId="{F48191B7-3F25-4F01-8B56-CDE10B367EF6}" type="parTrans" cxnId="{19993BDF-A49E-481A-AAA8-FE2ECA04A853}">
      <dgm:prSet/>
      <dgm:spPr/>
      <dgm:t>
        <a:bodyPr/>
        <a:lstStyle/>
        <a:p>
          <a:endParaRPr lang="pt-BR"/>
        </a:p>
      </dgm:t>
    </dgm:pt>
    <dgm:pt modelId="{F746E4D6-C7AA-4CAF-BC52-B68A4FBAF75F}" type="sibTrans" cxnId="{19993BDF-A49E-481A-AAA8-FE2ECA04A853}">
      <dgm:prSet/>
      <dgm:spPr/>
      <dgm:t>
        <a:bodyPr/>
        <a:lstStyle/>
        <a:p>
          <a:endParaRPr lang="pt-BR"/>
        </a:p>
      </dgm:t>
    </dgm:pt>
    <dgm:pt modelId="{2F500EBC-B329-4475-A8EB-1AAB0DD7C06F}">
      <dgm:prSet/>
      <dgm:spPr/>
      <dgm:t>
        <a:bodyPr/>
        <a:lstStyle/>
        <a:p>
          <a:r>
            <a:rPr lang="pt-BR" b="1" dirty="0" smtClean="0"/>
            <a:t>REPRESENTAÇÃO CRIMINAL</a:t>
          </a:r>
          <a:endParaRPr lang="pt-BR" b="1" dirty="0"/>
        </a:p>
      </dgm:t>
    </dgm:pt>
    <dgm:pt modelId="{5FCAF69C-6207-4038-850E-D966BE018E72}" type="parTrans" cxnId="{25CB11E2-1E69-4B6D-A143-A49F9BB2DB0F}">
      <dgm:prSet/>
      <dgm:spPr/>
      <dgm:t>
        <a:bodyPr/>
        <a:lstStyle/>
        <a:p>
          <a:endParaRPr lang="pt-BR"/>
        </a:p>
      </dgm:t>
    </dgm:pt>
    <dgm:pt modelId="{8FED9AB4-C9F1-4577-B1A4-00EAC66F825D}" type="sibTrans" cxnId="{25CB11E2-1E69-4B6D-A143-A49F9BB2DB0F}">
      <dgm:prSet/>
      <dgm:spPr/>
      <dgm:t>
        <a:bodyPr/>
        <a:lstStyle/>
        <a:p>
          <a:endParaRPr lang="pt-BR"/>
        </a:p>
      </dgm:t>
    </dgm:pt>
    <dgm:pt modelId="{6D457CD5-BD7D-4075-A8DC-71AF0AC5FAB5}" type="pres">
      <dgm:prSet presAssocID="{7C8160BF-6940-4083-9BCA-D646DFBBEDCB}" presName="CompostProcess" presStyleCnt="0">
        <dgm:presLayoutVars>
          <dgm:dir/>
          <dgm:resizeHandles val="exact"/>
        </dgm:presLayoutVars>
      </dgm:prSet>
      <dgm:spPr/>
      <dgm:t>
        <a:bodyPr/>
        <a:lstStyle/>
        <a:p>
          <a:endParaRPr lang="pt-BR"/>
        </a:p>
      </dgm:t>
    </dgm:pt>
    <dgm:pt modelId="{C6BC046E-67B7-462D-8568-D31D58FCBDC7}" type="pres">
      <dgm:prSet presAssocID="{7C8160BF-6940-4083-9BCA-D646DFBBEDCB}" presName="arrow" presStyleLbl="bgShp" presStyleIdx="0" presStyleCnt="1"/>
      <dgm:spPr/>
    </dgm:pt>
    <dgm:pt modelId="{0B23828E-3EE3-48CB-9EEB-D83576EBA468}" type="pres">
      <dgm:prSet presAssocID="{7C8160BF-6940-4083-9BCA-D646DFBBEDCB}" presName="linearProcess" presStyleCnt="0"/>
      <dgm:spPr/>
    </dgm:pt>
    <dgm:pt modelId="{8C84FA32-F999-4E9B-B57C-F213479B6B13}" type="pres">
      <dgm:prSet presAssocID="{2F500EBC-B329-4475-A8EB-1AAB0DD7C06F}" presName="textNode" presStyleLbl="node1" presStyleIdx="0" presStyleCnt="4">
        <dgm:presLayoutVars>
          <dgm:bulletEnabled val="1"/>
        </dgm:presLayoutVars>
      </dgm:prSet>
      <dgm:spPr/>
      <dgm:t>
        <a:bodyPr/>
        <a:lstStyle/>
        <a:p>
          <a:endParaRPr lang="pt-BR"/>
        </a:p>
      </dgm:t>
    </dgm:pt>
    <dgm:pt modelId="{5BBEF1E1-A47A-4EF3-ACC6-0DCDF277AD34}" type="pres">
      <dgm:prSet presAssocID="{8FED9AB4-C9F1-4577-B1A4-00EAC66F825D}" presName="sibTrans" presStyleCnt="0"/>
      <dgm:spPr/>
    </dgm:pt>
    <dgm:pt modelId="{586FC48B-B81E-43CB-8B6E-F04358D6D1BF}" type="pres">
      <dgm:prSet presAssocID="{61E57842-89FB-4142-BEFD-7D7E08D00FB9}" presName="textNode" presStyleLbl="node1" presStyleIdx="1" presStyleCnt="4">
        <dgm:presLayoutVars>
          <dgm:bulletEnabled val="1"/>
        </dgm:presLayoutVars>
      </dgm:prSet>
      <dgm:spPr/>
      <dgm:t>
        <a:bodyPr/>
        <a:lstStyle/>
        <a:p>
          <a:endParaRPr lang="pt-BR"/>
        </a:p>
      </dgm:t>
    </dgm:pt>
    <dgm:pt modelId="{81D8A989-B7F2-4D5E-9F72-FD695098D2A3}" type="pres">
      <dgm:prSet presAssocID="{956701D0-8E02-4617-BCBD-92DFE02C7A75}" presName="sibTrans" presStyleCnt="0"/>
      <dgm:spPr/>
    </dgm:pt>
    <dgm:pt modelId="{6FBF1C6A-E9CF-47C7-8C0C-18523FF5DCC5}" type="pres">
      <dgm:prSet presAssocID="{CBBDCAD7-78F0-4E6D-A266-D88CA7397F4F}" presName="textNode" presStyleLbl="node1" presStyleIdx="2" presStyleCnt="4">
        <dgm:presLayoutVars>
          <dgm:bulletEnabled val="1"/>
        </dgm:presLayoutVars>
      </dgm:prSet>
      <dgm:spPr/>
      <dgm:t>
        <a:bodyPr/>
        <a:lstStyle/>
        <a:p>
          <a:endParaRPr lang="pt-BR"/>
        </a:p>
      </dgm:t>
    </dgm:pt>
    <dgm:pt modelId="{85165FFA-5D85-4120-8449-188EB4028215}" type="pres">
      <dgm:prSet presAssocID="{A3117BAB-266F-47A0-9B54-D4C0491245BB}" presName="sibTrans" presStyleCnt="0"/>
      <dgm:spPr/>
    </dgm:pt>
    <dgm:pt modelId="{4269664B-0E70-4A6F-99E1-5675CD34A77F}" type="pres">
      <dgm:prSet presAssocID="{E06F3C9F-631B-4F74-ABAD-7EF08561F2E7}" presName="textNode" presStyleLbl="node1" presStyleIdx="3" presStyleCnt="4">
        <dgm:presLayoutVars>
          <dgm:bulletEnabled val="1"/>
        </dgm:presLayoutVars>
      </dgm:prSet>
      <dgm:spPr/>
      <dgm:t>
        <a:bodyPr/>
        <a:lstStyle/>
        <a:p>
          <a:endParaRPr lang="pt-BR"/>
        </a:p>
      </dgm:t>
    </dgm:pt>
  </dgm:ptLst>
  <dgm:cxnLst>
    <dgm:cxn modelId="{52A1EDC4-4FA7-4B9E-8042-754F44FB5098}" type="presOf" srcId="{61E57842-89FB-4142-BEFD-7D7E08D00FB9}" destId="{586FC48B-B81E-43CB-8B6E-F04358D6D1BF}" srcOrd="0" destOrd="0" presId="urn:microsoft.com/office/officeart/2005/8/layout/hProcess9"/>
    <dgm:cxn modelId="{25CB11E2-1E69-4B6D-A143-A49F9BB2DB0F}" srcId="{7C8160BF-6940-4083-9BCA-D646DFBBEDCB}" destId="{2F500EBC-B329-4475-A8EB-1AAB0DD7C06F}" srcOrd="0" destOrd="0" parTransId="{5FCAF69C-6207-4038-850E-D966BE018E72}" sibTransId="{8FED9AB4-C9F1-4577-B1A4-00EAC66F825D}"/>
    <dgm:cxn modelId="{AAE309B0-8076-4782-8142-4460E4216D34}" srcId="{7C8160BF-6940-4083-9BCA-D646DFBBEDCB}" destId="{61E57842-89FB-4142-BEFD-7D7E08D00FB9}" srcOrd="1" destOrd="0" parTransId="{CE175C94-CF1D-4909-9915-DA69CC6BE455}" sibTransId="{956701D0-8E02-4617-BCBD-92DFE02C7A75}"/>
    <dgm:cxn modelId="{98E39E24-D00D-4282-AE47-FD41A22AC7D1}" type="presOf" srcId="{CBBDCAD7-78F0-4E6D-A266-D88CA7397F4F}" destId="{6FBF1C6A-E9CF-47C7-8C0C-18523FF5DCC5}" srcOrd="0" destOrd="0" presId="urn:microsoft.com/office/officeart/2005/8/layout/hProcess9"/>
    <dgm:cxn modelId="{C329E3CA-C313-4DB3-A947-66E2F7B88F1A}" type="presOf" srcId="{E06F3C9F-631B-4F74-ABAD-7EF08561F2E7}" destId="{4269664B-0E70-4A6F-99E1-5675CD34A77F}" srcOrd="0" destOrd="0" presId="urn:microsoft.com/office/officeart/2005/8/layout/hProcess9"/>
    <dgm:cxn modelId="{19993BDF-A49E-481A-AAA8-FE2ECA04A853}" srcId="{7C8160BF-6940-4083-9BCA-D646DFBBEDCB}" destId="{E06F3C9F-631B-4F74-ABAD-7EF08561F2E7}" srcOrd="3" destOrd="0" parTransId="{F48191B7-3F25-4F01-8B56-CDE10B367EF6}" sibTransId="{F746E4D6-C7AA-4CAF-BC52-B68A4FBAF75F}"/>
    <dgm:cxn modelId="{F0361EC8-269E-4985-A41B-46A3DA1A2D60}" type="presOf" srcId="{2F500EBC-B329-4475-A8EB-1AAB0DD7C06F}" destId="{8C84FA32-F999-4E9B-B57C-F213479B6B13}" srcOrd="0" destOrd="0" presId="urn:microsoft.com/office/officeart/2005/8/layout/hProcess9"/>
    <dgm:cxn modelId="{9C841D80-FE20-44B3-A9F9-A5E620C68E11}" type="presOf" srcId="{7C8160BF-6940-4083-9BCA-D646DFBBEDCB}" destId="{6D457CD5-BD7D-4075-A8DC-71AF0AC5FAB5}" srcOrd="0" destOrd="0" presId="urn:microsoft.com/office/officeart/2005/8/layout/hProcess9"/>
    <dgm:cxn modelId="{22DBB51A-2749-4F59-B4B2-E964485EA8F8}" srcId="{7C8160BF-6940-4083-9BCA-D646DFBBEDCB}" destId="{CBBDCAD7-78F0-4E6D-A266-D88CA7397F4F}" srcOrd="2" destOrd="0" parTransId="{28CC87C9-9B1F-49D0-B1E2-C6102F5CC113}" sibTransId="{A3117BAB-266F-47A0-9B54-D4C0491245BB}"/>
    <dgm:cxn modelId="{64C76C9A-4F37-4BC6-A60F-56D33C32454E}" type="presParOf" srcId="{6D457CD5-BD7D-4075-A8DC-71AF0AC5FAB5}" destId="{C6BC046E-67B7-462D-8568-D31D58FCBDC7}" srcOrd="0" destOrd="0" presId="urn:microsoft.com/office/officeart/2005/8/layout/hProcess9"/>
    <dgm:cxn modelId="{0D51329B-8B4C-4E55-B2CC-7582359B1B35}" type="presParOf" srcId="{6D457CD5-BD7D-4075-A8DC-71AF0AC5FAB5}" destId="{0B23828E-3EE3-48CB-9EEB-D83576EBA468}" srcOrd="1" destOrd="0" presId="urn:microsoft.com/office/officeart/2005/8/layout/hProcess9"/>
    <dgm:cxn modelId="{3621553E-09BB-4858-A877-1E9656056185}" type="presParOf" srcId="{0B23828E-3EE3-48CB-9EEB-D83576EBA468}" destId="{8C84FA32-F999-4E9B-B57C-F213479B6B13}" srcOrd="0" destOrd="0" presId="urn:microsoft.com/office/officeart/2005/8/layout/hProcess9"/>
    <dgm:cxn modelId="{BD1C7C54-7929-49EB-9487-1BA0BBEFB6AE}" type="presParOf" srcId="{0B23828E-3EE3-48CB-9EEB-D83576EBA468}" destId="{5BBEF1E1-A47A-4EF3-ACC6-0DCDF277AD34}" srcOrd="1" destOrd="0" presId="urn:microsoft.com/office/officeart/2005/8/layout/hProcess9"/>
    <dgm:cxn modelId="{429ADFE2-3470-407B-AB9E-BB7098A8D893}" type="presParOf" srcId="{0B23828E-3EE3-48CB-9EEB-D83576EBA468}" destId="{586FC48B-B81E-43CB-8B6E-F04358D6D1BF}" srcOrd="2" destOrd="0" presId="urn:microsoft.com/office/officeart/2005/8/layout/hProcess9"/>
    <dgm:cxn modelId="{32145CC9-C436-4BE2-9A14-ED02952FD5EA}" type="presParOf" srcId="{0B23828E-3EE3-48CB-9EEB-D83576EBA468}" destId="{81D8A989-B7F2-4D5E-9F72-FD695098D2A3}" srcOrd="3" destOrd="0" presId="urn:microsoft.com/office/officeart/2005/8/layout/hProcess9"/>
    <dgm:cxn modelId="{0DBB94F8-E8B0-4E59-9721-119B940FE469}" type="presParOf" srcId="{0B23828E-3EE3-48CB-9EEB-D83576EBA468}" destId="{6FBF1C6A-E9CF-47C7-8C0C-18523FF5DCC5}" srcOrd="4" destOrd="0" presId="urn:microsoft.com/office/officeart/2005/8/layout/hProcess9"/>
    <dgm:cxn modelId="{AD75FFC3-8373-4310-AE19-A2811360FF74}" type="presParOf" srcId="{0B23828E-3EE3-48CB-9EEB-D83576EBA468}" destId="{85165FFA-5D85-4120-8449-188EB4028215}" srcOrd="5" destOrd="0" presId="urn:microsoft.com/office/officeart/2005/8/layout/hProcess9"/>
    <dgm:cxn modelId="{40CA7242-C801-4D90-8FEA-EDCB9BA3F045}" type="presParOf" srcId="{0B23828E-3EE3-48CB-9EEB-D83576EBA468}" destId="{4269664B-0E70-4A6F-99E1-5675CD34A77F}"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FD52C6-FF8C-4ADE-82B5-3FFB702652F9}">
      <dsp:nvSpPr>
        <dsp:cNvPr id="0" name=""/>
        <dsp:cNvSpPr/>
      </dsp:nvSpPr>
      <dsp:spPr>
        <a:xfrm>
          <a:off x="1976945" y="0"/>
          <a:ext cx="6751320" cy="4219575"/>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8CDB89-B06D-4C46-9B0B-A1A3667BA278}">
      <dsp:nvSpPr>
        <dsp:cNvPr id="0" name=""/>
        <dsp:cNvSpPr/>
      </dsp:nvSpPr>
      <dsp:spPr>
        <a:xfrm>
          <a:off x="2996732" y="2912350"/>
          <a:ext cx="175534" cy="175534"/>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1B8817-1E0B-46C4-98F8-2699ADD8BEC1}">
      <dsp:nvSpPr>
        <dsp:cNvPr id="0" name=""/>
        <dsp:cNvSpPr/>
      </dsp:nvSpPr>
      <dsp:spPr>
        <a:xfrm>
          <a:off x="3084499" y="3000117"/>
          <a:ext cx="1573057" cy="1219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012" tIns="0" rIns="0" bIns="0" numCol="1" spcCol="1270" anchor="t" anchorCtr="0">
          <a:noAutofit/>
        </a:bodyPr>
        <a:lstStyle/>
        <a:p>
          <a:pPr lvl="0" algn="l" defTabSz="800100">
            <a:lnSpc>
              <a:spcPct val="90000"/>
            </a:lnSpc>
            <a:spcBef>
              <a:spcPct val="0"/>
            </a:spcBef>
            <a:spcAft>
              <a:spcPct val="35000"/>
            </a:spcAft>
          </a:pPr>
          <a:r>
            <a:rPr lang="pt-BR" sz="1800" kern="1200" dirty="0" smtClean="0"/>
            <a:t>Investigação Criminal</a:t>
          </a:r>
          <a:endParaRPr lang="pt-BR" sz="1800" kern="1200" dirty="0"/>
        </a:p>
      </dsp:txBody>
      <dsp:txXfrm>
        <a:off x="3084499" y="3000117"/>
        <a:ext cx="1573057" cy="1219457"/>
      </dsp:txXfrm>
    </dsp:sp>
    <dsp:sp modelId="{77CC7BAF-E852-48C7-8C82-42093F7F720F}">
      <dsp:nvSpPr>
        <dsp:cNvPr id="0" name=""/>
        <dsp:cNvSpPr/>
      </dsp:nvSpPr>
      <dsp:spPr>
        <a:xfrm>
          <a:off x="4546160" y="1765470"/>
          <a:ext cx="317312" cy="317312"/>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A3B376-8156-4CEA-899F-5DE207B08C3B}">
      <dsp:nvSpPr>
        <dsp:cNvPr id="0" name=""/>
        <dsp:cNvSpPr/>
      </dsp:nvSpPr>
      <dsp:spPr>
        <a:xfrm>
          <a:off x="4704816" y="1924126"/>
          <a:ext cx="1620316" cy="2295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137" tIns="0" rIns="0" bIns="0" numCol="1" spcCol="1270" anchor="t" anchorCtr="0">
          <a:noAutofit/>
        </a:bodyPr>
        <a:lstStyle/>
        <a:p>
          <a:pPr lvl="0" algn="l" defTabSz="800100">
            <a:lnSpc>
              <a:spcPct val="90000"/>
            </a:lnSpc>
            <a:spcBef>
              <a:spcPct val="0"/>
            </a:spcBef>
            <a:spcAft>
              <a:spcPct val="35000"/>
            </a:spcAft>
          </a:pPr>
          <a:r>
            <a:rPr lang="pt-BR" sz="1800" kern="1200" dirty="0" smtClean="0"/>
            <a:t>MP</a:t>
          </a:r>
          <a:endParaRPr lang="pt-BR" sz="1800" kern="1200" dirty="0"/>
        </a:p>
      </dsp:txBody>
      <dsp:txXfrm>
        <a:off x="4704816" y="1924126"/>
        <a:ext cx="1620316" cy="2295448"/>
      </dsp:txXfrm>
    </dsp:sp>
    <dsp:sp modelId="{6E444A82-9DFC-4274-AFD5-A856A59F189A}">
      <dsp:nvSpPr>
        <dsp:cNvPr id="0" name=""/>
        <dsp:cNvSpPr/>
      </dsp:nvSpPr>
      <dsp:spPr>
        <a:xfrm>
          <a:off x="6422970" y="1080998"/>
          <a:ext cx="438835" cy="438835"/>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EF2F5E-D444-400D-A40E-8468189F3413}">
      <dsp:nvSpPr>
        <dsp:cNvPr id="0" name=""/>
        <dsp:cNvSpPr/>
      </dsp:nvSpPr>
      <dsp:spPr>
        <a:xfrm>
          <a:off x="6628942" y="1286970"/>
          <a:ext cx="1620316" cy="2932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530" tIns="0" rIns="0" bIns="0" numCol="1" spcCol="1270" anchor="t" anchorCtr="0">
          <a:noAutofit/>
        </a:bodyPr>
        <a:lstStyle/>
        <a:p>
          <a:pPr lvl="0" algn="l" defTabSz="800100">
            <a:lnSpc>
              <a:spcPct val="90000"/>
            </a:lnSpc>
            <a:spcBef>
              <a:spcPct val="0"/>
            </a:spcBef>
            <a:spcAft>
              <a:spcPct val="35000"/>
            </a:spcAft>
          </a:pPr>
          <a:r>
            <a:rPr lang="pt-BR" sz="1800" kern="1200" dirty="0" smtClean="0"/>
            <a:t>Poder Judiciário</a:t>
          </a:r>
          <a:endParaRPr lang="pt-BR" sz="1800" kern="1200" dirty="0"/>
        </a:p>
      </dsp:txBody>
      <dsp:txXfrm>
        <a:off x="6628942" y="1286970"/>
        <a:ext cx="1620316" cy="29326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BC046E-67B7-462D-8568-D31D58FCBDC7}">
      <dsp:nvSpPr>
        <dsp:cNvPr id="0" name=""/>
        <dsp:cNvSpPr/>
      </dsp:nvSpPr>
      <dsp:spPr>
        <a:xfrm>
          <a:off x="827221" y="0"/>
          <a:ext cx="9375173" cy="450166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8C84FA32-F999-4E9B-B57C-F213479B6B13}">
      <dsp:nvSpPr>
        <dsp:cNvPr id="0" name=""/>
        <dsp:cNvSpPr/>
      </dsp:nvSpPr>
      <dsp:spPr>
        <a:xfrm>
          <a:off x="5520" y="1350498"/>
          <a:ext cx="2655078" cy="1800664"/>
        </a:xfrm>
        <a:prstGeom prst="round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pt-BR" sz="1500" b="1" kern="1200" dirty="0" smtClean="0"/>
            <a:t>REPRESENTAÇÃO CRIMINAL</a:t>
          </a:r>
          <a:endParaRPr lang="pt-BR" sz="1500" b="1" kern="1200" dirty="0"/>
        </a:p>
      </dsp:txBody>
      <dsp:txXfrm>
        <a:off x="93421" y="1438399"/>
        <a:ext cx="2479276" cy="1624862"/>
      </dsp:txXfrm>
    </dsp:sp>
    <dsp:sp modelId="{586FC48B-B81E-43CB-8B6E-F04358D6D1BF}">
      <dsp:nvSpPr>
        <dsp:cNvPr id="0" name=""/>
        <dsp:cNvSpPr/>
      </dsp:nvSpPr>
      <dsp:spPr>
        <a:xfrm>
          <a:off x="2793352" y="1350498"/>
          <a:ext cx="2655078" cy="1800664"/>
        </a:xfrm>
        <a:prstGeom prst="round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pt-BR" sz="1500" b="1" kern="1200" dirty="0" smtClean="0"/>
            <a:t>INSTAURA NOTICIA DE FATO CRIMINAL</a:t>
          </a:r>
          <a:endParaRPr lang="pt-BR" sz="1500" b="1" kern="1200" dirty="0"/>
        </a:p>
      </dsp:txBody>
      <dsp:txXfrm>
        <a:off x="2881253" y="1438399"/>
        <a:ext cx="2479276" cy="1624862"/>
      </dsp:txXfrm>
    </dsp:sp>
    <dsp:sp modelId="{6FBF1C6A-E9CF-47C7-8C0C-18523FF5DCC5}">
      <dsp:nvSpPr>
        <dsp:cNvPr id="0" name=""/>
        <dsp:cNvSpPr/>
      </dsp:nvSpPr>
      <dsp:spPr>
        <a:xfrm>
          <a:off x="5581184" y="1350498"/>
          <a:ext cx="2655078" cy="1800664"/>
        </a:xfrm>
        <a:prstGeom prst="round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pt-BR" sz="1500" b="1" kern="1200" dirty="0" smtClean="0"/>
            <a:t>1. JECRIM</a:t>
          </a:r>
        </a:p>
        <a:p>
          <a:pPr lvl="0" algn="ctr" defTabSz="666750">
            <a:lnSpc>
              <a:spcPct val="90000"/>
            </a:lnSpc>
            <a:spcBef>
              <a:spcPct val="0"/>
            </a:spcBef>
            <a:spcAft>
              <a:spcPct val="35000"/>
            </a:spcAft>
          </a:pPr>
          <a:r>
            <a:rPr lang="pt-BR" sz="1500" b="1" kern="1200" dirty="0" smtClean="0"/>
            <a:t>II. INDEFERIMENTO (arquivamento sem diligência)</a:t>
          </a:r>
        </a:p>
        <a:p>
          <a:pPr lvl="0" algn="ctr" defTabSz="666750">
            <a:lnSpc>
              <a:spcPct val="90000"/>
            </a:lnSpc>
            <a:spcBef>
              <a:spcPct val="0"/>
            </a:spcBef>
            <a:spcAft>
              <a:spcPct val="35000"/>
            </a:spcAft>
          </a:pPr>
          <a:r>
            <a:rPr lang="pt-BR" sz="1500" b="1" kern="1200" dirty="0" smtClean="0"/>
            <a:t>III. REQUISIÇÃO DE INQUÉRITO POLICIAL</a:t>
          </a:r>
          <a:endParaRPr lang="pt-BR" sz="1500" b="1" kern="1200" dirty="0"/>
        </a:p>
      </dsp:txBody>
      <dsp:txXfrm>
        <a:off x="5669085" y="1438399"/>
        <a:ext cx="2479276" cy="1624862"/>
      </dsp:txXfrm>
    </dsp:sp>
    <dsp:sp modelId="{4269664B-0E70-4A6F-99E1-5675CD34A77F}">
      <dsp:nvSpPr>
        <dsp:cNvPr id="0" name=""/>
        <dsp:cNvSpPr/>
      </dsp:nvSpPr>
      <dsp:spPr>
        <a:xfrm>
          <a:off x="8369017" y="1350498"/>
          <a:ext cx="2655078" cy="1800664"/>
        </a:xfrm>
        <a:prstGeom prst="round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pt-BR" sz="1500" b="1" kern="1200" dirty="0" smtClean="0"/>
            <a:t>ARQUIVAMENTO NA PROMOTORIA (ART. 5º, RES 174, CNMP)</a:t>
          </a:r>
          <a:endParaRPr lang="pt-BR" sz="1500" b="1" kern="1200" dirty="0"/>
        </a:p>
      </dsp:txBody>
      <dsp:txXfrm>
        <a:off x="8456918" y="1438399"/>
        <a:ext cx="2479276" cy="1624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BC046E-67B7-462D-8568-D31D58FCBDC7}">
      <dsp:nvSpPr>
        <dsp:cNvPr id="0" name=""/>
        <dsp:cNvSpPr/>
      </dsp:nvSpPr>
      <dsp:spPr>
        <a:xfrm>
          <a:off x="827221" y="0"/>
          <a:ext cx="9375173" cy="450166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8C84FA32-F999-4E9B-B57C-F213479B6B13}">
      <dsp:nvSpPr>
        <dsp:cNvPr id="0" name=""/>
        <dsp:cNvSpPr/>
      </dsp:nvSpPr>
      <dsp:spPr>
        <a:xfrm>
          <a:off x="5520" y="1350498"/>
          <a:ext cx="2655078" cy="1800664"/>
        </a:xfrm>
        <a:prstGeom prst="round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BR" sz="2200" b="1" kern="1200" dirty="0" smtClean="0"/>
            <a:t>REPRESENTAÇÃO CRIMINAL</a:t>
          </a:r>
          <a:endParaRPr lang="pt-BR" sz="2200" b="1" kern="1200" dirty="0"/>
        </a:p>
      </dsp:txBody>
      <dsp:txXfrm>
        <a:off x="93421" y="1438399"/>
        <a:ext cx="2479276" cy="1624862"/>
      </dsp:txXfrm>
    </dsp:sp>
    <dsp:sp modelId="{586FC48B-B81E-43CB-8B6E-F04358D6D1BF}">
      <dsp:nvSpPr>
        <dsp:cNvPr id="0" name=""/>
        <dsp:cNvSpPr/>
      </dsp:nvSpPr>
      <dsp:spPr>
        <a:xfrm>
          <a:off x="2793352" y="1350498"/>
          <a:ext cx="2655078" cy="1800664"/>
        </a:xfrm>
        <a:prstGeom prst="round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BR" sz="2200" b="1" kern="1200" dirty="0" smtClean="0"/>
            <a:t>INSTAURA NOTICIA DE FATO CRIMINAL</a:t>
          </a:r>
          <a:endParaRPr lang="pt-BR" sz="2200" b="1" kern="1200" dirty="0"/>
        </a:p>
      </dsp:txBody>
      <dsp:txXfrm>
        <a:off x="2881253" y="1438399"/>
        <a:ext cx="2479276" cy="1624862"/>
      </dsp:txXfrm>
    </dsp:sp>
    <dsp:sp modelId="{6FBF1C6A-E9CF-47C7-8C0C-18523FF5DCC5}">
      <dsp:nvSpPr>
        <dsp:cNvPr id="0" name=""/>
        <dsp:cNvSpPr/>
      </dsp:nvSpPr>
      <dsp:spPr>
        <a:xfrm>
          <a:off x="5581184" y="1350498"/>
          <a:ext cx="2655078" cy="1800664"/>
        </a:xfrm>
        <a:prstGeom prst="round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BR" sz="2200" b="1" kern="1200" dirty="0" smtClean="0"/>
            <a:t>1. DILIGÊNCIAS PRELIMINARES (Art. 3º, §4º) </a:t>
          </a:r>
          <a:endParaRPr lang="pt-BR" sz="2200" b="1" kern="1200" dirty="0"/>
        </a:p>
      </dsp:txBody>
      <dsp:txXfrm>
        <a:off x="5669085" y="1438399"/>
        <a:ext cx="2479276" cy="1624862"/>
      </dsp:txXfrm>
    </dsp:sp>
    <dsp:sp modelId="{4269664B-0E70-4A6F-99E1-5675CD34A77F}">
      <dsp:nvSpPr>
        <dsp:cNvPr id="0" name=""/>
        <dsp:cNvSpPr/>
      </dsp:nvSpPr>
      <dsp:spPr>
        <a:xfrm>
          <a:off x="8369017" y="1350498"/>
          <a:ext cx="2655078" cy="1800664"/>
        </a:xfrm>
        <a:prstGeom prst="round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BR" sz="2200" b="1" kern="1200" dirty="0" smtClean="0"/>
            <a:t>ARQUIVAMENTO JUIZ e CSMP</a:t>
          </a:r>
          <a:endParaRPr lang="pt-BR" sz="2200" b="1" kern="1200" dirty="0"/>
        </a:p>
      </dsp:txBody>
      <dsp:txXfrm>
        <a:off x="8456918" y="1438399"/>
        <a:ext cx="2479276" cy="16248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BC046E-67B7-462D-8568-D31D58FCBDC7}">
      <dsp:nvSpPr>
        <dsp:cNvPr id="0" name=""/>
        <dsp:cNvSpPr/>
      </dsp:nvSpPr>
      <dsp:spPr>
        <a:xfrm>
          <a:off x="827221" y="0"/>
          <a:ext cx="9375173" cy="450166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8C84FA32-F999-4E9B-B57C-F213479B6B13}">
      <dsp:nvSpPr>
        <dsp:cNvPr id="0" name=""/>
        <dsp:cNvSpPr/>
      </dsp:nvSpPr>
      <dsp:spPr>
        <a:xfrm>
          <a:off x="5520" y="1350498"/>
          <a:ext cx="2655078" cy="1800664"/>
        </a:xfrm>
        <a:prstGeom prst="round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BR" sz="2200" b="1" kern="1200" dirty="0" smtClean="0"/>
            <a:t>REPRESENTAÇÃO CRIMINAL</a:t>
          </a:r>
          <a:endParaRPr lang="pt-BR" sz="2200" b="1" kern="1200" dirty="0"/>
        </a:p>
      </dsp:txBody>
      <dsp:txXfrm>
        <a:off x="93421" y="1438399"/>
        <a:ext cx="2479276" cy="1624862"/>
      </dsp:txXfrm>
    </dsp:sp>
    <dsp:sp modelId="{586FC48B-B81E-43CB-8B6E-F04358D6D1BF}">
      <dsp:nvSpPr>
        <dsp:cNvPr id="0" name=""/>
        <dsp:cNvSpPr/>
      </dsp:nvSpPr>
      <dsp:spPr>
        <a:xfrm>
          <a:off x="2793352" y="1350498"/>
          <a:ext cx="2655078" cy="1800664"/>
        </a:xfrm>
        <a:prstGeom prst="round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BR" sz="2200" b="1" kern="1200" dirty="0" smtClean="0"/>
            <a:t>INSTAURA NOTICIA DE FATO CRIMINAL</a:t>
          </a:r>
          <a:endParaRPr lang="pt-BR" sz="2200" b="1" kern="1200" dirty="0"/>
        </a:p>
      </dsp:txBody>
      <dsp:txXfrm>
        <a:off x="2881253" y="1438399"/>
        <a:ext cx="2479276" cy="1624862"/>
      </dsp:txXfrm>
    </dsp:sp>
    <dsp:sp modelId="{6FBF1C6A-E9CF-47C7-8C0C-18523FF5DCC5}">
      <dsp:nvSpPr>
        <dsp:cNvPr id="0" name=""/>
        <dsp:cNvSpPr/>
      </dsp:nvSpPr>
      <dsp:spPr>
        <a:xfrm>
          <a:off x="5581184" y="1350498"/>
          <a:ext cx="2655078" cy="1800664"/>
        </a:xfrm>
        <a:prstGeom prst="round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BR" sz="2200" b="1" kern="1200" dirty="0" smtClean="0"/>
            <a:t>CONVERTE EM PIC</a:t>
          </a:r>
          <a:endParaRPr lang="pt-BR" sz="2200" b="1" kern="1200" dirty="0"/>
        </a:p>
      </dsp:txBody>
      <dsp:txXfrm>
        <a:off x="5669085" y="1438399"/>
        <a:ext cx="2479276" cy="1624862"/>
      </dsp:txXfrm>
    </dsp:sp>
    <dsp:sp modelId="{4269664B-0E70-4A6F-99E1-5675CD34A77F}">
      <dsp:nvSpPr>
        <dsp:cNvPr id="0" name=""/>
        <dsp:cNvSpPr/>
      </dsp:nvSpPr>
      <dsp:spPr>
        <a:xfrm>
          <a:off x="8369017" y="1350498"/>
          <a:ext cx="2655078" cy="1800664"/>
        </a:xfrm>
        <a:prstGeom prst="round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BR" sz="2200" b="1" kern="1200" dirty="0" smtClean="0"/>
            <a:t>ARQUIVAMENTO JUIZ e CSMP</a:t>
          </a:r>
          <a:endParaRPr lang="pt-BR" sz="2200" b="1" kern="1200" dirty="0"/>
        </a:p>
      </dsp:txBody>
      <dsp:txXfrm>
        <a:off x="8456918" y="1438399"/>
        <a:ext cx="2479276" cy="1624862"/>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2/6/2019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70561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698887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2/6/2019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080375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pt-BR" smtClean="0"/>
              <a:t>Clique para editar o título mestre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225901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2/6/2019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040048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327865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11731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140319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89091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pt-BR" smtClean="0"/>
              <a:t>Clique para editar o título mestre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2/6/2019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69739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smtClean="0"/>
              <a:pPr/>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68221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2/6/2019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‹nº›</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788803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caocrim@mppi.mp.br"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INVESTIGAÇÃO DIRETA PELO MINISTÉRIO PÚBLICO</a:t>
            </a:r>
            <a:endParaRPr lang="pt-BR" dirty="0"/>
          </a:p>
        </p:txBody>
      </p:sp>
      <p:sp>
        <p:nvSpPr>
          <p:cNvPr id="3" name="Subtítulo 2"/>
          <p:cNvSpPr>
            <a:spLocks noGrp="1"/>
          </p:cNvSpPr>
          <p:nvPr>
            <p:ph type="subTitle" idx="1"/>
          </p:nvPr>
        </p:nvSpPr>
        <p:spPr/>
        <p:txBody>
          <a:bodyPr>
            <a:normAutofit/>
          </a:bodyPr>
          <a:lstStyle/>
          <a:p>
            <a:r>
              <a:rPr lang="pt-BR" sz="2500" dirty="0" smtClean="0"/>
              <a:t>PROCEDIMENTO INVESTIGATÓRIO CRIMINAL (PIC)</a:t>
            </a:r>
            <a:endParaRPr lang="pt-BR" sz="2500" dirty="0"/>
          </a:p>
        </p:txBody>
      </p:sp>
      <p:sp>
        <p:nvSpPr>
          <p:cNvPr id="4" name="CaixaDeTexto 3"/>
          <p:cNvSpPr txBox="1"/>
          <p:nvPr/>
        </p:nvSpPr>
        <p:spPr>
          <a:xfrm>
            <a:off x="7226306" y="4975412"/>
            <a:ext cx="4348434" cy="1200329"/>
          </a:xfrm>
          <a:prstGeom prst="rect">
            <a:avLst/>
          </a:prstGeom>
          <a:noFill/>
        </p:spPr>
        <p:txBody>
          <a:bodyPr wrap="none" rtlCol="0">
            <a:spAutoFit/>
          </a:bodyPr>
          <a:lstStyle/>
          <a:p>
            <a:r>
              <a:rPr lang="pt-BR" dirty="0" smtClean="0">
                <a:solidFill>
                  <a:schemeClr val="bg1"/>
                </a:solidFill>
              </a:rPr>
              <a:t>SINOBILINO PINHEIRO DA SILVA JUNIOR</a:t>
            </a:r>
          </a:p>
          <a:p>
            <a:r>
              <a:rPr lang="pt-BR" dirty="0" smtClean="0">
                <a:solidFill>
                  <a:schemeClr val="bg1"/>
                </a:solidFill>
              </a:rPr>
              <a:t>Promotor de Justiça</a:t>
            </a:r>
          </a:p>
          <a:p>
            <a:r>
              <a:rPr lang="pt-BR" dirty="0" smtClean="0">
                <a:solidFill>
                  <a:schemeClr val="bg1"/>
                </a:solidFill>
              </a:rPr>
              <a:t>Membro do GAECO PI</a:t>
            </a:r>
          </a:p>
          <a:p>
            <a:r>
              <a:rPr lang="pt-BR" dirty="0" smtClean="0">
                <a:solidFill>
                  <a:schemeClr val="bg1"/>
                </a:solidFill>
              </a:rPr>
              <a:t>Coordenador do CAOCRIM PI</a:t>
            </a:r>
            <a:endParaRPr lang="pt-BR" dirty="0">
              <a:solidFill>
                <a:schemeClr val="bg1"/>
              </a:solidFill>
            </a:endParaRPr>
          </a:p>
        </p:txBody>
      </p:sp>
    </p:spTree>
    <p:extLst>
      <p:ext uri="{BB962C8B-B14F-4D97-AF65-F5344CB8AC3E}">
        <p14:creationId xmlns:p14="http://schemas.microsoft.com/office/powerpoint/2010/main" val="3041488278"/>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smtClean="0"/>
              <a:t>instauração </a:t>
            </a:r>
            <a:r>
              <a:rPr lang="pt-BR" sz="3600" dirty="0"/>
              <a:t>(PIC)</a:t>
            </a:r>
          </a:p>
        </p:txBody>
      </p:sp>
      <p:sp>
        <p:nvSpPr>
          <p:cNvPr id="3" name="Espaço Reservado para Conteúdo 2"/>
          <p:cNvSpPr>
            <a:spLocks noGrp="1"/>
          </p:cNvSpPr>
          <p:nvPr>
            <p:ph idx="1"/>
          </p:nvPr>
        </p:nvSpPr>
        <p:spPr>
          <a:xfrm>
            <a:off x="581193" y="2675966"/>
            <a:ext cx="11029615" cy="4020670"/>
          </a:xfrm>
        </p:spPr>
        <p:txBody>
          <a:bodyPr>
            <a:normAutofit fontScale="62500" lnSpcReduction="20000"/>
          </a:bodyPr>
          <a:lstStyle/>
          <a:p>
            <a:pPr algn="just">
              <a:lnSpc>
                <a:spcPct val="170000"/>
              </a:lnSpc>
            </a:pPr>
            <a:r>
              <a:rPr lang="pt-BR" sz="2400" dirty="0" smtClean="0">
                <a:solidFill>
                  <a:schemeClr val="tx1"/>
                </a:solidFill>
              </a:rPr>
              <a:t>PORTARIA FUNDAMENTADA (SEMPRE!)</a:t>
            </a:r>
          </a:p>
          <a:p>
            <a:pPr algn="just">
              <a:lnSpc>
                <a:spcPct val="170000"/>
              </a:lnSpc>
            </a:pPr>
            <a:r>
              <a:rPr lang="pt-BR" sz="2400" dirty="0" smtClean="0">
                <a:solidFill>
                  <a:schemeClr val="tx1"/>
                </a:solidFill>
              </a:rPr>
              <a:t>OFÍCIO ou REQUERIMENTO (art. 3º)</a:t>
            </a:r>
          </a:p>
          <a:p>
            <a:pPr algn="just">
              <a:lnSpc>
                <a:spcPct val="170000"/>
              </a:lnSpc>
            </a:pPr>
            <a:r>
              <a:rPr lang="pt-BR" sz="2400" dirty="0" smtClean="0">
                <a:solidFill>
                  <a:schemeClr val="tx1"/>
                </a:solidFill>
              </a:rPr>
              <a:t>TRAMITAR, COMUNICAR ATOS E TRANSMITIR PEÇAS – PREFERENCIALMENTE POR MEIO ELETRONICO (</a:t>
            </a:r>
            <a:r>
              <a:rPr lang="pt-BR" sz="2400" dirty="0" err="1" smtClean="0">
                <a:solidFill>
                  <a:schemeClr val="tx1"/>
                </a:solidFill>
              </a:rPr>
              <a:t>Ex</a:t>
            </a:r>
            <a:r>
              <a:rPr lang="pt-BR" sz="2400" dirty="0" smtClean="0">
                <a:solidFill>
                  <a:schemeClr val="tx1"/>
                </a:solidFill>
              </a:rPr>
              <a:t>: SIMP, E-mail institucional)</a:t>
            </a:r>
          </a:p>
          <a:p>
            <a:pPr algn="just">
              <a:lnSpc>
                <a:spcPct val="170000"/>
              </a:lnSpc>
            </a:pPr>
            <a:r>
              <a:rPr lang="pt-BR" sz="2400" dirty="0" smtClean="0">
                <a:solidFill>
                  <a:schemeClr val="tx1"/>
                </a:solidFill>
              </a:rPr>
              <a:t>PRAZO PARA ANDAMENTO À INVESTIGAÇÃO:</a:t>
            </a:r>
          </a:p>
          <a:p>
            <a:pPr marL="0" indent="0" algn="just">
              <a:buNone/>
            </a:pPr>
            <a:endParaRPr lang="pt-BR" sz="2400" dirty="0" smtClean="0">
              <a:solidFill>
                <a:schemeClr val="tx1"/>
              </a:solidFill>
            </a:endParaRPr>
          </a:p>
          <a:p>
            <a:pPr marL="268288" indent="0" algn="just">
              <a:buNone/>
            </a:pPr>
            <a:r>
              <a:rPr lang="pt-BR" sz="2400" dirty="0" smtClean="0">
                <a:solidFill>
                  <a:schemeClr val="tx1"/>
                </a:solidFill>
              </a:rPr>
              <a:t>Art. 3º, § </a:t>
            </a:r>
            <a:r>
              <a:rPr lang="pt-BR" sz="2400" dirty="0">
                <a:solidFill>
                  <a:schemeClr val="tx1"/>
                </a:solidFill>
              </a:rPr>
              <a:t>4º O membro do Ministério Público, no exercício de suas atribuições criminais, deverá dar andamento, no </a:t>
            </a:r>
            <a:r>
              <a:rPr lang="pt-BR" sz="2400" dirty="0">
                <a:solidFill>
                  <a:srgbClr val="FF0000"/>
                </a:solidFill>
              </a:rPr>
              <a:t>prazo de 30 (trinta) dias a contar de seu recebimento, às representações, requerimentos, petições e peças de </a:t>
            </a:r>
            <a:r>
              <a:rPr lang="pt-BR" sz="2400" dirty="0" smtClean="0">
                <a:solidFill>
                  <a:srgbClr val="FF0000"/>
                </a:solidFill>
              </a:rPr>
              <a:t>informação </a:t>
            </a:r>
            <a:r>
              <a:rPr lang="pt-BR" sz="2400" dirty="0" smtClean="0">
                <a:solidFill>
                  <a:schemeClr val="tx1"/>
                </a:solidFill>
              </a:rPr>
              <a:t>que </a:t>
            </a:r>
            <a:r>
              <a:rPr lang="pt-BR" sz="2400" dirty="0">
                <a:solidFill>
                  <a:schemeClr val="tx1"/>
                </a:solidFill>
              </a:rPr>
              <a:t>lhe sejam encaminhadas, podendo este prazo ser prorrogado, fundamentadamente, </a:t>
            </a:r>
            <a:r>
              <a:rPr lang="pt-BR" sz="2400" dirty="0">
                <a:solidFill>
                  <a:srgbClr val="FF0000"/>
                </a:solidFill>
              </a:rPr>
              <a:t>por até 90 (noventa) dias, nos casos em que sejam necessárias diligências preliminares</a:t>
            </a:r>
            <a:r>
              <a:rPr lang="pt-BR" sz="2400" dirty="0">
                <a:solidFill>
                  <a:schemeClr val="tx1"/>
                </a:solidFill>
              </a:rPr>
              <a:t>. (Redação dada pela Resolução n° 183, de 24 de janeiro de 2018</a:t>
            </a:r>
            <a:r>
              <a:rPr lang="pt-BR" sz="2400" dirty="0"/>
              <a:t>) </a:t>
            </a:r>
            <a:endParaRPr lang="pt-BR" sz="2400" dirty="0" smtClean="0">
              <a:solidFill>
                <a:srgbClr val="FF0000"/>
              </a:solidFill>
            </a:endParaRPr>
          </a:p>
          <a:p>
            <a:pPr algn="just"/>
            <a:endParaRPr lang="pt-BR" sz="2000" dirty="0" smtClean="0"/>
          </a:p>
          <a:p>
            <a:pPr algn="just"/>
            <a:endParaRPr lang="pt-BR" sz="2000" dirty="0" smtClean="0"/>
          </a:p>
          <a:p>
            <a:pPr algn="just"/>
            <a:endParaRPr lang="pt-BR" sz="2000" b="1" dirty="0"/>
          </a:p>
          <a:p>
            <a:pPr marL="0" indent="0" algn="just">
              <a:buNone/>
            </a:pPr>
            <a:endParaRPr lang="pt-BR" sz="2000" dirty="0"/>
          </a:p>
        </p:txBody>
      </p:sp>
    </p:spTree>
    <p:extLst>
      <p:ext uri="{BB962C8B-B14F-4D97-AF65-F5344CB8AC3E}">
        <p14:creationId xmlns:p14="http://schemas.microsoft.com/office/powerpoint/2010/main" val="1979943897"/>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smtClean="0"/>
              <a:t>instauração </a:t>
            </a:r>
            <a:r>
              <a:rPr lang="pt-BR" sz="3600" dirty="0"/>
              <a:t>(PIC)</a:t>
            </a:r>
          </a:p>
        </p:txBody>
      </p:sp>
      <p:sp>
        <p:nvSpPr>
          <p:cNvPr id="3" name="Espaço Reservado para Conteúdo 2"/>
          <p:cNvSpPr>
            <a:spLocks noGrp="1"/>
          </p:cNvSpPr>
          <p:nvPr>
            <p:ph idx="1"/>
          </p:nvPr>
        </p:nvSpPr>
        <p:spPr>
          <a:xfrm>
            <a:off x="581192" y="2837330"/>
            <a:ext cx="11029615" cy="4020670"/>
          </a:xfrm>
        </p:spPr>
        <p:txBody>
          <a:bodyPr>
            <a:normAutofit fontScale="92500" lnSpcReduction="20000"/>
          </a:bodyPr>
          <a:lstStyle/>
          <a:p>
            <a:pPr algn="just">
              <a:lnSpc>
                <a:spcPct val="170000"/>
              </a:lnSpc>
            </a:pPr>
            <a:r>
              <a:rPr lang="pt-BR" sz="2000" dirty="0" smtClean="0">
                <a:solidFill>
                  <a:schemeClr val="tx1"/>
                </a:solidFill>
              </a:rPr>
              <a:t>REQUISITOS </a:t>
            </a:r>
            <a:r>
              <a:rPr lang="pt-BR" sz="2000" b="1" dirty="0" smtClean="0">
                <a:solidFill>
                  <a:schemeClr val="tx1"/>
                </a:solidFill>
              </a:rPr>
              <a:t>OBRIGATÓRIOS</a:t>
            </a:r>
            <a:r>
              <a:rPr lang="pt-BR" sz="2000" dirty="0" smtClean="0">
                <a:solidFill>
                  <a:schemeClr val="tx1"/>
                </a:solidFill>
              </a:rPr>
              <a:t> DA PORTARIA DE INSTAURAÇÃO (Art. 4º)</a:t>
            </a:r>
          </a:p>
          <a:p>
            <a:pPr marL="647700" indent="-342900" algn="just">
              <a:lnSpc>
                <a:spcPct val="170000"/>
              </a:lnSpc>
              <a:buFont typeface="Wingdings" panose="05000000000000000000" pitchFamily="2" charset="2"/>
              <a:buChar char="q"/>
            </a:pPr>
            <a:r>
              <a:rPr lang="pt-BR" sz="2000" dirty="0">
                <a:solidFill>
                  <a:schemeClr val="tx1"/>
                </a:solidFill>
              </a:rPr>
              <a:t>Registrada e autuada (SIMP, livro </a:t>
            </a:r>
            <a:r>
              <a:rPr lang="pt-BR" sz="2000" dirty="0" smtClean="0">
                <a:solidFill>
                  <a:schemeClr val="tx1"/>
                </a:solidFill>
              </a:rPr>
              <a:t>próprio de portaria </a:t>
            </a:r>
            <a:r>
              <a:rPr lang="pt-BR" sz="2000" dirty="0">
                <a:solidFill>
                  <a:schemeClr val="tx1"/>
                </a:solidFill>
              </a:rPr>
              <a:t>e numeração sequencial)</a:t>
            </a:r>
          </a:p>
          <a:p>
            <a:pPr marL="647700" indent="-342900" algn="just">
              <a:lnSpc>
                <a:spcPct val="170000"/>
              </a:lnSpc>
              <a:buFont typeface="Wingdings" panose="05000000000000000000" pitchFamily="2" charset="2"/>
              <a:buChar char="q"/>
            </a:pPr>
            <a:r>
              <a:rPr lang="pt-BR" sz="2000" dirty="0">
                <a:solidFill>
                  <a:schemeClr val="tx1"/>
                </a:solidFill>
              </a:rPr>
              <a:t>Qualificação do representante (se possível</a:t>
            </a:r>
            <a:r>
              <a:rPr lang="pt-BR" sz="2000" dirty="0" smtClean="0">
                <a:solidFill>
                  <a:schemeClr val="tx1"/>
                </a:solidFill>
              </a:rPr>
              <a:t>)</a:t>
            </a:r>
          </a:p>
          <a:p>
            <a:pPr marL="647700" indent="-342900" algn="just">
              <a:lnSpc>
                <a:spcPct val="170000"/>
              </a:lnSpc>
              <a:buFont typeface="Wingdings" panose="05000000000000000000" pitchFamily="2" charset="2"/>
              <a:buChar char="q"/>
            </a:pPr>
            <a:r>
              <a:rPr lang="pt-BR" sz="2000" dirty="0">
                <a:solidFill>
                  <a:schemeClr val="tx1"/>
                </a:solidFill>
              </a:rPr>
              <a:t>Fundamentação jurídica (investigação pelo MP e possíveis crimes praticados)</a:t>
            </a:r>
          </a:p>
          <a:p>
            <a:pPr marL="647700" indent="-342900" algn="just">
              <a:lnSpc>
                <a:spcPct val="170000"/>
              </a:lnSpc>
              <a:buFont typeface="Wingdings" panose="05000000000000000000" pitchFamily="2" charset="2"/>
              <a:buChar char="q"/>
            </a:pPr>
            <a:r>
              <a:rPr lang="pt-BR" sz="2000" dirty="0" smtClean="0">
                <a:solidFill>
                  <a:schemeClr val="tx1"/>
                </a:solidFill>
              </a:rPr>
              <a:t>Fundamentação </a:t>
            </a:r>
            <a:r>
              <a:rPr lang="pt-BR" sz="2000" dirty="0">
                <a:solidFill>
                  <a:schemeClr val="tx1"/>
                </a:solidFill>
              </a:rPr>
              <a:t>fática (Indicação do fato a ser investigado)</a:t>
            </a:r>
          </a:p>
          <a:p>
            <a:pPr marL="647700" indent="-342900" algn="just">
              <a:lnSpc>
                <a:spcPct val="170000"/>
              </a:lnSpc>
              <a:buFont typeface="Wingdings" panose="05000000000000000000" pitchFamily="2" charset="2"/>
              <a:buChar char="q"/>
            </a:pPr>
            <a:r>
              <a:rPr lang="pt-BR" sz="2000" dirty="0" smtClean="0">
                <a:solidFill>
                  <a:schemeClr val="tx1"/>
                </a:solidFill>
              </a:rPr>
              <a:t>Determinação de diligências iniciais (</a:t>
            </a:r>
            <a:r>
              <a:rPr lang="pt-BR" sz="2000" dirty="0" err="1" smtClean="0">
                <a:solidFill>
                  <a:schemeClr val="tx1"/>
                </a:solidFill>
              </a:rPr>
              <a:t>Ex</a:t>
            </a:r>
            <a:r>
              <a:rPr lang="pt-BR" sz="2000" dirty="0" smtClean="0">
                <a:solidFill>
                  <a:schemeClr val="tx1"/>
                </a:solidFill>
              </a:rPr>
              <a:t>: oitiva, inspeção, requisição </a:t>
            </a:r>
            <a:r>
              <a:rPr lang="pt-BR" sz="2000" dirty="0" err="1" smtClean="0">
                <a:solidFill>
                  <a:schemeClr val="tx1"/>
                </a:solidFill>
              </a:rPr>
              <a:t>etc</a:t>
            </a:r>
            <a:r>
              <a:rPr lang="pt-BR" sz="2000" dirty="0" smtClean="0">
                <a:solidFill>
                  <a:schemeClr val="tx1"/>
                </a:solidFill>
              </a:rPr>
              <a:t>)</a:t>
            </a:r>
          </a:p>
          <a:p>
            <a:pPr marL="647700" indent="-342900" algn="just">
              <a:lnSpc>
                <a:spcPct val="170000"/>
              </a:lnSpc>
              <a:buFont typeface="Wingdings" panose="05000000000000000000" pitchFamily="2" charset="2"/>
              <a:buChar char="q"/>
            </a:pPr>
            <a:r>
              <a:rPr lang="pt-BR" sz="2000" dirty="0" smtClean="0">
                <a:solidFill>
                  <a:srgbClr val="FF0000"/>
                </a:solidFill>
              </a:rPr>
              <a:t>Qualificação do investigado ? NÃO É OBRIGATÓRIO</a:t>
            </a:r>
          </a:p>
          <a:p>
            <a:pPr algn="just"/>
            <a:endParaRPr lang="pt-BR" sz="2000" dirty="0" smtClean="0"/>
          </a:p>
          <a:p>
            <a:pPr algn="just"/>
            <a:endParaRPr lang="pt-BR" sz="2000" dirty="0" smtClean="0"/>
          </a:p>
          <a:p>
            <a:pPr algn="just"/>
            <a:endParaRPr lang="pt-BR" sz="2000" b="1" dirty="0"/>
          </a:p>
          <a:p>
            <a:pPr marL="0" indent="0" algn="just">
              <a:buNone/>
            </a:pPr>
            <a:endParaRPr lang="pt-BR" sz="2000" dirty="0"/>
          </a:p>
        </p:txBody>
      </p:sp>
    </p:spTree>
    <p:extLst>
      <p:ext uri="{BB962C8B-B14F-4D97-AF65-F5344CB8AC3E}">
        <p14:creationId xmlns:p14="http://schemas.microsoft.com/office/powerpoint/2010/main" val="1953571328"/>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smtClean="0"/>
              <a:t>instauração </a:t>
            </a:r>
            <a:r>
              <a:rPr lang="pt-BR" sz="3600" dirty="0"/>
              <a:t>(PIC)</a:t>
            </a:r>
          </a:p>
        </p:txBody>
      </p:sp>
      <p:sp>
        <p:nvSpPr>
          <p:cNvPr id="3" name="Espaço Reservado para Conteúdo 2"/>
          <p:cNvSpPr>
            <a:spLocks noGrp="1"/>
          </p:cNvSpPr>
          <p:nvPr>
            <p:ph idx="1"/>
          </p:nvPr>
        </p:nvSpPr>
        <p:spPr>
          <a:xfrm>
            <a:off x="581193" y="2611516"/>
            <a:ext cx="11029615" cy="4020670"/>
          </a:xfrm>
        </p:spPr>
        <p:txBody>
          <a:bodyPr>
            <a:normAutofit fontScale="85000" lnSpcReduction="10000"/>
          </a:bodyPr>
          <a:lstStyle/>
          <a:p>
            <a:pPr algn="just">
              <a:lnSpc>
                <a:spcPct val="170000"/>
              </a:lnSpc>
            </a:pPr>
            <a:r>
              <a:rPr lang="pt-BR" sz="2000" dirty="0" smtClean="0">
                <a:solidFill>
                  <a:schemeClr val="tx1"/>
                </a:solidFill>
              </a:rPr>
              <a:t>REQUISITOS </a:t>
            </a:r>
            <a:r>
              <a:rPr lang="pt-BR" sz="2000" b="1" dirty="0" smtClean="0">
                <a:solidFill>
                  <a:schemeClr val="tx1"/>
                </a:solidFill>
              </a:rPr>
              <a:t>INOMINADOS</a:t>
            </a:r>
            <a:r>
              <a:rPr lang="pt-BR" sz="2000" dirty="0" smtClean="0">
                <a:solidFill>
                  <a:schemeClr val="tx1"/>
                </a:solidFill>
              </a:rPr>
              <a:t> DA PORTARIA DE INSTAURAÇÃO </a:t>
            </a:r>
          </a:p>
          <a:p>
            <a:pPr marL="304800" indent="327025" algn="just">
              <a:lnSpc>
                <a:spcPct val="170000"/>
              </a:lnSpc>
              <a:buFont typeface="Wingdings" panose="05000000000000000000" pitchFamily="2" charset="2"/>
              <a:buChar char="q"/>
            </a:pPr>
            <a:r>
              <a:rPr lang="pt-BR" sz="2000" dirty="0" smtClean="0">
                <a:solidFill>
                  <a:schemeClr val="tx1"/>
                </a:solidFill>
              </a:rPr>
              <a:t>Presidente do PIC e sua assinatura</a:t>
            </a:r>
          </a:p>
          <a:p>
            <a:pPr marL="304800" indent="327025" algn="just">
              <a:lnSpc>
                <a:spcPct val="170000"/>
              </a:lnSpc>
              <a:buFont typeface="Wingdings" panose="05000000000000000000" pitchFamily="2" charset="2"/>
              <a:buChar char="q"/>
            </a:pPr>
            <a:r>
              <a:rPr lang="pt-BR" sz="2000" dirty="0" smtClean="0">
                <a:solidFill>
                  <a:schemeClr val="tx1"/>
                </a:solidFill>
              </a:rPr>
              <a:t>Servidor que assessorará o PIC </a:t>
            </a:r>
          </a:p>
          <a:p>
            <a:pPr marL="304800" indent="327025" algn="just">
              <a:lnSpc>
                <a:spcPct val="170000"/>
              </a:lnSpc>
              <a:buFont typeface="Wingdings" panose="05000000000000000000" pitchFamily="2" charset="2"/>
              <a:buChar char="q"/>
            </a:pPr>
            <a:r>
              <a:rPr lang="pt-BR" sz="2000" dirty="0" smtClean="0">
                <a:solidFill>
                  <a:schemeClr val="tx1"/>
                </a:solidFill>
              </a:rPr>
              <a:t>Envio de cópia da portaria ao CAOCRIM</a:t>
            </a:r>
          </a:p>
          <a:p>
            <a:pPr marL="304800" indent="327025" algn="just">
              <a:lnSpc>
                <a:spcPct val="170000"/>
              </a:lnSpc>
              <a:buFont typeface="Wingdings" panose="05000000000000000000" pitchFamily="2" charset="2"/>
              <a:buChar char="q"/>
            </a:pPr>
            <a:r>
              <a:rPr lang="pt-BR" sz="2000" dirty="0" smtClean="0">
                <a:solidFill>
                  <a:schemeClr val="tx1"/>
                </a:solidFill>
              </a:rPr>
              <a:t>Fundamento do sigilo das investigações (interesse público ou interesse da investigação)</a:t>
            </a:r>
          </a:p>
          <a:p>
            <a:pPr marL="304800" indent="327025" algn="just">
              <a:lnSpc>
                <a:spcPct val="170000"/>
              </a:lnSpc>
              <a:buFont typeface="Wingdings" panose="05000000000000000000" pitchFamily="2" charset="2"/>
              <a:buChar char="q"/>
            </a:pPr>
            <a:r>
              <a:rPr lang="pt-BR" sz="2000" b="1" dirty="0" smtClean="0">
                <a:solidFill>
                  <a:srgbClr val="FF0000"/>
                </a:solidFill>
              </a:rPr>
              <a:t>Comunicação ao CSMP/MPPI ?</a:t>
            </a:r>
            <a:r>
              <a:rPr lang="pt-BR" sz="2000" dirty="0" smtClean="0">
                <a:solidFill>
                  <a:srgbClr val="FF0000"/>
                </a:solidFill>
              </a:rPr>
              <a:t> “dispensada em caso de registro eletrônico” - SIMP</a:t>
            </a:r>
            <a:r>
              <a:rPr lang="pt-BR" sz="2000" dirty="0" smtClean="0">
                <a:solidFill>
                  <a:schemeClr val="tx1"/>
                </a:solidFill>
              </a:rPr>
              <a:t> </a:t>
            </a:r>
            <a:r>
              <a:rPr lang="pt-BR" sz="2000" dirty="0" smtClean="0">
                <a:solidFill>
                  <a:srgbClr val="FF0000"/>
                </a:solidFill>
              </a:rPr>
              <a:t>(art. 5º)</a:t>
            </a:r>
          </a:p>
          <a:p>
            <a:pPr algn="just"/>
            <a:endParaRPr lang="pt-BR" sz="2000" dirty="0" smtClean="0"/>
          </a:p>
          <a:p>
            <a:pPr algn="just"/>
            <a:endParaRPr lang="pt-BR" sz="2000" dirty="0" smtClean="0"/>
          </a:p>
          <a:p>
            <a:pPr algn="just"/>
            <a:endParaRPr lang="pt-BR" sz="2000" b="1" dirty="0"/>
          </a:p>
          <a:p>
            <a:pPr marL="0" indent="0" algn="just">
              <a:buNone/>
            </a:pPr>
            <a:endParaRPr lang="pt-BR" sz="2000" dirty="0"/>
          </a:p>
        </p:txBody>
      </p:sp>
    </p:spTree>
    <p:extLst>
      <p:ext uri="{BB962C8B-B14F-4D97-AF65-F5344CB8AC3E}">
        <p14:creationId xmlns:p14="http://schemas.microsoft.com/office/powerpoint/2010/main" val="795362427"/>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smtClean="0"/>
              <a:t>Investigação conjunta </a:t>
            </a:r>
            <a:r>
              <a:rPr lang="pt-BR" sz="3600" dirty="0"/>
              <a:t>(PIC)</a:t>
            </a:r>
          </a:p>
        </p:txBody>
      </p:sp>
      <p:sp>
        <p:nvSpPr>
          <p:cNvPr id="3" name="Espaço Reservado para Conteúdo 2"/>
          <p:cNvSpPr>
            <a:spLocks noGrp="1"/>
          </p:cNvSpPr>
          <p:nvPr>
            <p:ph idx="1"/>
          </p:nvPr>
        </p:nvSpPr>
        <p:spPr>
          <a:xfrm>
            <a:off x="581193" y="2998695"/>
            <a:ext cx="11029615" cy="4020670"/>
          </a:xfrm>
        </p:spPr>
        <p:txBody>
          <a:bodyPr>
            <a:normAutofit/>
          </a:bodyPr>
          <a:lstStyle/>
          <a:p>
            <a:pPr algn="just"/>
            <a:r>
              <a:rPr lang="pt-BR" sz="2000" dirty="0">
                <a:solidFill>
                  <a:schemeClr val="tx1"/>
                </a:solidFill>
              </a:rPr>
              <a:t>Art. 6º O procedimento investigatório criminal poderá ser instaurado de forma conjunta, </a:t>
            </a:r>
            <a:r>
              <a:rPr lang="pt-BR" sz="2000" b="1" dirty="0">
                <a:solidFill>
                  <a:srgbClr val="FF0000"/>
                </a:solidFill>
              </a:rPr>
              <a:t>por meio de força tarefa</a:t>
            </a:r>
            <a:r>
              <a:rPr lang="pt-BR" sz="2000" dirty="0">
                <a:solidFill>
                  <a:schemeClr val="tx1"/>
                </a:solidFill>
              </a:rPr>
              <a:t> ou </a:t>
            </a:r>
            <a:r>
              <a:rPr lang="pt-BR" sz="2000" b="1" dirty="0">
                <a:solidFill>
                  <a:srgbClr val="FF0000"/>
                </a:solidFill>
              </a:rPr>
              <a:t>por grupo de atuação especial composto por membros do Ministério Público</a:t>
            </a:r>
            <a:r>
              <a:rPr lang="pt-BR" sz="2000" dirty="0">
                <a:solidFill>
                  <a:schemeClr val="tx1"/>
                </a:solidFill>
              </a:rPr>
              <a:t>, cabendo sua presidência àquele que o ato de instauração designar</a:t>
            </a:r>
            <a:r>
              <a:rPr lang="pt-BR" sz="2000" dirty="0" smtClean="0">
                <a:solidFill>
                  <a:schemeClr val="tx1"/>
                </a:solidFill>
              </a:rPr>
              <a:t> </a:t>
            </a:r>
          </a:p>
          <a:p>
            <a:pPr marL="0" indent="0" algn="just">
              <a:buNone/>
            </a:pPr>
            <a:endParaRPr lang="pt-BR" sz="2000" dirty="0" smtClean="0">
              <a:solidFill>
                <a:schemeClr val="tx1"/>
              </a:solidFill>
            </a:endParaRPr>
          </a:p>
          <a:p>
            <a:pPr algn="just"/>
            <a:r>
              <a:rPr lang="pt-BR" sz="2000" dirty="0" smtClean="0">
                <a:solidFill>
                  <a:schemeClr val="tx1"/>
                </a:solidFill>
              </a:rPr>
              <a:t>GAECO/PI. AUXÍLIO OU COOPERAÇÃO AO ÓRGÃO DE EXECUÇÃO (CRIMINAL OU CÍVEL)</a:t>
            </a:r>
          </a:p>
          <a:p>
            <a:pPr marL="0" indent="0" algn="just">
              <a:buNone/>
            </a:pPr>
            <a:endParaRPr lang="pt-BR" sz="2000" dirty="0" smtClean="0">
              <a:solidFill>
                <a:schemeClr val="tx1"/>
              </a:solidFill>
            </a:endParaRPr>
          </a:p>
          <a:p>
            <a:pPr algn="just"/>
            <a:r>
              <a:rPr lang="pt-BR" sz="2000" dirty="0" smtClean="0">
                <a:solidFill>
                  <a:schemeClr val="tx1"/>
                </a:solidFill>
              </a:rPr>
              <a:t> REGIMENTO INTERNO DO GAECO/PI (ATO PGJ 665/2017) </a:t>
            </a:r>
          </a:p>
          <a:p>
            <a:pPr algn="just"/>
            <a:endParaRPr lang="pt-BR" sz="2000" dirty="0" smtClean="0">
              <a:solidFill>
                <a:schemeClr val="tx1"/>
              </a:solidFill>
            </a:endParaRPr>
          </a:p>
          <a:p>
            <a:pPr algn="just"/>
            <a:endParaRPr lang="pt-BR" sz="2000" dirty="0" smtClean="0"/>
          </a:p>
          <a:p>
            <a:pPr algn="just"/>
            <a:endParaRPr lang="pt-BR" sz="2000" dirty="0" smtClean="0"/>
          </a:p>
          <a:p>
            <a:pPr algn="just"/>
            <a:endParaRPr lang="pt-BR" sz="2000" b="1" dirty="0"/>
          </a:p>
          <a:p>
            <a:pPr marL="0" indent="0" algn="just">
              <a:buNone/>
            </a:pPr>
            <a:endParaRPr lang="pt-BR" sz="2000" dirty="0"/>
          </a:p>
        </p:txBody>
      </p:sp>
    </p:spTree>
    <p:extLst>
      <p:ext uri="{BB962C8B-B14F-4D97-AF65-F5344CB8AC3E}">
        <p14:creationId xmlns:p14="http://schemas.microsoft.com/office/powerpoint/2010/main" val="1384153992"/>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err="1" smtClean="0"/>
              <a:t>InSTRUÇÃO</a:t>
            </a:r>
            <a:r>
              <a:rPr lang="pt-BR" sz="3600" dirty="0" smtClean="0"/>
              <a:t> </a:t>
            </a:r>
            <a:r>
              <a:rPr lang="pt-BR" sz="3600" dirty="0"/>
              <a:t>(PIC)</a:t>
            </a:r>
          </a:p>
        </p:txBody>
      </p:sp>
      <p:sp>
        <p:nvSpPr>
          <p:cNvPr id="3" name="Espaço Reservado para Conteúdo 2"/>
          <p:cNvSpPr>
            <a:spLocks noGrp="1"/>
          </p:cNvSpPr>
          <p:nvPr>
            <p:ph idx="1"/>
          </p:nvPr>
        </p:nvSpPr>
        <p:spPr>
          <a:xfrm>
            <a:off x="581193" y="2837330"/>
            <a:ext cx="11029615" cy="4020670"/>
          </a:xfrm>
        </p:spPr>
        <p:txBody>
          <a:bodyPr>
            <a:normAutofit lnSpcReduction="10000"/>
          </a:bodyPr>
          <a:lstStyle/>
          <a:p>
            <a:pPr algn="just"/>
            <a:r>
              <a:rPr lang="pt-BR" sz="2000" dirty="0">
                <a:solidFill>
                  <a:schemeClr val="tx1"/>
                </a:solidFill>
              </a:rPr>
              <a:t>Art. 7º O membro do Ministério Público, </a:t>
            </a:r>
            <a:r>
              <a:rPr lang="pt-BR" sz="2000" b="1" dirty="0">
                <a:solidFill>
                  <a:srgbClr val="FF0000"/>
                </a:solidFill>
              </a:rPr>
              <a:t>observadas as hipóteses de reserva constitucional de jurisdição</a:t>
            </a:r>
            <a:r>
              <a:rPr lang="pt-BR" sz="2000" dirty="0">
                <a:solidFill>
                  <a:schemeClr val="tx1"/>
                </a:solidFill>
              </a:rPr>
              <a:t> e sem prejuízo de outras providências inerentes a sua atribuição funcional, poderá: (Redação dada pela Resolução n° 183, de 24 de janeiro de 2018</a:t>
            </a:r>
            <a:r>
              <a:rPr lang="pt-BR" sz="2000" dirty="0" smtClean="0">
                <a:solidFill>
                  <a:schemeClr val="tx1"/>
                </a:solidFill>
              </a:rPr>
              <a:t>)</a:t>
            </a:r>
          </a:p>
          <a:p>
            <a:pPr marL="268288" indent="0" algn="just">
              <a:buNone/>
            </a:pPr>
            <a:r>
              <a:rPr lang="pt-BR" sz="2000" dirty="0" smtClean="0">
                <a:solidFill>
                  <a:schemeClr val="tx1"/>
                </a:solidFill>
              </a:rPr>
              <a:t>(...)</a:t>
            </a:r>
          </a:p>
          <a:p>
            <a:pPr marL="268288" indent="0" algn="just">
              <a:buNone/>
            </a:pPr>
            <a:r>
              <a:rPr lang="pt-BR" sz="2000" dirty="0" smtClean="0">
                <a:solidFill>
                  <a:schemeClr val="tx1"/>
                </a:solidFill>
              </a:rPr>
              <a:t>III </a:t>
            </a:r>
            <a:r>
              <a:rPr lang="pt-BR" sz="2000" dirty="0">
                <a:solidFill>
                  <a:schemeClr val="tx1"/>
                </a:solidFill>
              </a:rPr>
              <a:t>– requisitar informações e documentos de entidades privadas, </a:t>
            </a:r>
            <a:r>
              <a:rPr lang="pt-BR" sz="2000" b="1" dirty="0">
                <a:solidFill>
                  <a:schemeClr val="tx1"/>
                </a:solidFill>
              </a:rPr>
              <a:t>inclusive de natureza cadastral</a:t>
            </a:r>
            <a:r>
              <a:rPr lang="pt-BR" sz="2000" dirty="0" smtClean="0">
                <a:solidFill>
                  <a:schemeClr val="tx1"/>
                </a:solidFill>
              </a:rPr>
              <a:t>; </a:t>
            </a:r>
            <a:r>
              <a:rPr lang="pt-BR" sz="2000" b="1" dirty="0" smtClean="0">
                <a:solidFill>
                  <a:srgbClr val="FF0000"/>
                </a:solidFill>
              </a:rPr>
              <a:t>(Art. 15, da Lei 12.850/2013 – dados cadastrais e registros de ligações de empresas de telefonia)</a:t>
            </a:r>
            <a:r>
              <a:rPr lang="pt-BR" sz="2000" b="1" dirty="0" smtClean="0">
                <a:solidFill>
                  <a:schemeClr val="tx1"/>
                </a:solidFill>
              </a:rPr>
              <a:t> </a:t>
            </a:r>
          </a:p>
          <a:p>
            <a:pPr marL="268288" indent="0" algn="just">
              <a:buNone/>
            </a:pPr>
            <a:r>
              <a:rPr lang="pt-BR" sz="2000" dirty="0" smtClean="0">
                <a:solidFill>
                  <a:schemeClr val="tx1"/>
                </a:solidFill>
              </a:rPr>
              <a:t>(...)</a:t>
            </a:r>
          </a:p>
          <a:p>
            <a:pPr marL="268288" indent="0" algn="just">
              <a:buNone/>
            </a:pPr>
            <a:r>
              <a:rPr lang="pt-BR" sz="2000" dirty="0" smtClean="0">
                <a:solidFill>
                  <a:schemeClr val="tx1"/>
                </a:solidFill>
              </a:rPr>
              <a:t>IX </a:t>
            </a:r>
            <a:r>
              <a:rPr lang="pt-BR" sz="2000" dirty="0">
                <a:solidFill>
                  <a:schemeClr val="tx1"/>
                </a:solidFill>
              </a:rPr>
              <a:t>– </a:t>
            </a:r>
            <a:r>
              <a:rPr lang="pt-BR" sz="2000" b="1" dirty="0">
                <a:solidFill>
                  <a:schemeClr val="tx1"/>
                </a:solidFill>
              </a:rPr>
              <a:t>ter acesso incondicional a qualquer banco de dados de caráter público ou relativo a serviço de relevância pública</a:t>
            </a:r>
            <a:r>
              <a:rPr lang="pt-BR" sz="2000" dirty="0">
                <a:solidFill>
                  <a:schemeClr val="tx1"/>
                </a:solidFill>
              </a:rPr>
              <a:t>; </a:t>
            </a:r>
            <a:r>
              <a:rPr lang="pt-BR" sz="2000" b="1" dirty="0" smtClean="0">
                <a:solidFill>
                  <a:srgbClr val="FF0000"/>
                </a:solidFill>
              </a:rPr>
              <a:t>(BID do MPPI)</a:t>
            </a:r>
          </a:p>
          <a:p>
            <a:pPr algn="just"/>
            <a:endParaRPr lang="pt-BR" sz="2000" dirty="0" smtClean="0"/>
          </a:p>
          <a:p>
            <a:pPr algn="just"/>
            <a:endParaRPr lang="pt-BR" sz="2000" b="1" dirty="0"/>
          </a:p>
          <a:p>
            <a:pPr marL="0" indent="0" algn="just">
              <a:buNone/>
            </a:pPr>
            <a:endParaRPr lang="pt-BR" sz="2000" dirty="0"/>
          </a:p>
        </p:txBody>
      </p:sp>
    </p:spTree>
    <p:extLst>
      <p:ext uri="{BB962C8B-B14F-4D97-AF65-F5344CB8AC3E}">
        <p14:creationId xmlns:p14="http://schemas.microsoft.com/office/powerpoint/2010/main" val="2149821290"/>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err="1" smtClean="0"/>
              <a:t>InSTRUÇÃO</a:t>
            </a:r>
            <a:r>
              <a:rPr lang="pt-BR" sz="3600" dirty="0" smtClean="0"/>
              <a:t> </a:t>
            </a:r>
            <a:r>
              <a:rPr lang="pt-BR" sz="3600" dirty="0"/>
              <a:t>(PIC)</a:t>
            </a:r>
          </a:p>
        </p:txBody>
      </p:sp>
      <p:sp>
        <p:nvSpPr>
          <p:cNvPr id="3" name="Espaço Reservado para Conteúdo 2"/>
          <p:cNvSpPr>
            <a:spLocks noGrp="1"/>
          </p:cNvSpPr>
          <p:nvPr>
            <p:ph idx="1"/>
          </p:nvPr>
        </p:nvSpPr>
        <p:spPr>
          <a:xfrm>
            <a:off x="581193" y="2998695"/>
            <a:ext cx="11029615" cy="4020670"/>
          </a:xfrm>
        </p:spPr>
        <p:txBody>
          <a:bodyPr>
            <a:normAutofit/>
          </a:bodyPr>
          <a:lstStyle/>
          <a:p>
            <a:pPr algn="just"/>
            <a:r>
              <a:rPr lang="pt-BR" sz="2000" b="1" dirty="0" smtClean="0">
                <a:solidFill>
                  <a:schemeClr val="tx1"/>
                </a:solidFill>
              </a:rPr>
              <a:t>PRAZO: ATENDIMENTO </a:t>
            </a:r>
            <a:r>
              <a:rPr lang="pt-BR" sz="2000" b="1" dirty="0">
                <a:solidFill>
                  <a:schemeClr val="tx1"/>
                </a:solidFill>
              </a:rPr>
              <a:t>À</a:t>
            </a:r>
            <a:r>
              <a:rPr lang="pt-BR" sz="2000" b="1" dirty="0" smtClean="0">
                <a:solidFill>
                  <a:schemeClr val="tx1"/>
                </a:solidFill>
              </a:rPr>
              <a:t>S REQUISIÇÕES E ÀS NOTIFICAÇÕES DE COMPARECIMENTO</a:t>
            </a:r>
          </a:p>
          <a:p>
            <a:pPr marL="0" indent="0" algn="just">
              <a:buNone/>
            </a:pPr>
            <a:endParaRPr lang="pt-BR" sz="2000" dirty="0" smtClean="0">
              <a:solidFill>
                <a:schemeClr val="tx1"/>
              </a:solidFill>
            </a:endParaRPr>
          </a:p>
          <a:p>
            <a:pPr marL="647700" indent="-342900" algn="just">
              <a:lnSpc>
                <a:spcPct val="150000"/>
              </a:lnSpc>
              <a:buFont typeface="Wingdings" panose="05000000000000000000" pitchFamily="2" charset="2"/>
              <a:buChar char="q"/>
            </a:pPr>
            <a:r>
              <a:rPr lang="pt-BR" sz="2000" dirty="0" smtClean="0">
                <a:solidFill>
                  <a:schemeClr val="tx1"/>
                </a:solidFill>
              </a:rPr>
              <a:t>REQUISIÇÃO: 10 DIAS ÚTEIS. PRORROGÁVEIS. A CONTAR DO CIENTE</a:t>
            </a:r>
          </a:p>
          <a:p>
            <a:pPr marL="647700" indent="-342900" algn="just">
              <a:lnSpc>
                <a:spcPct val="150000"/>
              </a:lnSpc>
              <a:buFont typeface="Wingdings" panose="05000000000000000000" pitchFamily="2" charset="2"/>
              <a:buChar char="q"/>
            </a:pPr>
            <a:r>
              <a:rPr lang="pt-BR" sz="2000" dirty="0" smtClean="0">
                <a:solidFill>
                  <a:schemeClr val="tx1"/>
                </a:solidFill>
              </a:rPr>
              <a:t>COMPARECIMENTO: NOTIFICAÇÃO </a:t>
            </a:r>
            <a:r>
              <a:rPr lang="pt-BR" sz="2000" b="1" dirty="0" smtClean="0">
                <a:solidFill>
                  <a:srgbClr val="FF0000"/>
                </a:solidFill>
              </a:rPr>
              <a:t>EFETIVADA (CIÊNCIA DO NOTIFICADO)</a:t>
            </a:r>
            <a:r>
              <a:rPr lang="pt-BR" sz="2000" dirty="0" smtClean="0">
                <a:solidFill>
                  <a:schemeClr val="tx1"/>
                </a:solidFill>
              </a:rPr>
              <a:t> COM ANTECEDÊNCIA MÍNIMA DE 48HS DA AUDIÊNCIA. RESSALVADA A HIPÓTESE DE URGÊNCIA </a:t>
            </a:r>
            <a:r>
              <a:rPr lang="pt-BR" sz="2000" b="1" dirty="0" smtClean="0">
                <a:solidFill>
                  <a:srgbClr val="FF0000"/>
                </a:solidFill>
              </a:rPr>
              <a:t>FUNDAMENTADA</a:t>
            </a:r>
            <a:r>
              <a:rPr lang="pt-BR" sz="2000" b="1" dirty="0" smtClean="0">
                <a:solidFill>
                  <a:schemeClr val="tx1"/>
                </a:solidFill>
              </a:rPr>
              <a:t>  </a:t>
            </a:r>
          </a:p>
          <a:p>
            <a:pPr marL="0" indent="0" algn="just">
              <a:buNone/>
            </a:pPr>
            <a:endParaRPr lang="pt-BR" sz="2000" b="1" dirty="0">
              <a:solidFill>
                <a:schemeClr val="tx1"/>
              </a:solidFill>
            </a:endParaRPr>
          </a:p>
          <a:p>
            <a:pPr algn="just"/>
            <a:endParaRPr lang="pt-BR" sz="2000" dirty="0" smtClean="0"/>
          </a:p>
          <a:p>
            <a:pPr algn="just"/>
            <a:endParaRPr lang="pt-BR" sz="2000" b="1" dirty="0"/>
          </a:p>
          <a:p>
            <a:pPr marL="0" indent="0" algn="just">
              <a:buNone/>
            </a:pPr>
            <a:endParaRPr lang="pt-BR" sz="2000" dirty="0"/>
          </a:p>
        </p:txBody>
      </p:sp>
    </p:spTree>
    <p:extLst>
      <p:ext uri="{BB962C8B-B14F-4D97-AF65-F5344CB8AC3E}">
        <p14:creationId xmlns:p14="http://schemas.microsoft.com/office/powerpoint/2010/main" val="4232874120"/>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err="1" smtClean="0"/>
              <a:t>InSTRUÇÃO</a:t>
            </a:r>
            <a:r>
              <a:rPr lang="pt-BR" sz="3600" dirty="0" smtClean="0"/>
              <a:t> </a:t>
            </a:r>
            <a:r>
              <a:rPr lang="pt-BR" sz="3600" dirty="0"/>
              <a:t>(PIC)</a:t>
            </a:r>
          </a:p>
        </p:txBody>
      </p:sp>
      <p:sp>
        <p:nvSpPr>
          <p:cNvPr id="3" name="Espaço Reservado para Conteúdo 2"/>
          <p:cNvSpPr>
            <a:spLocks noGrp="1"/>
          </p:cNvSpPr>
          <p:nvPr>
            <p:ph idx="1"/>
          </p:nvPr>
        </p:nvSpPr>
        <p:spPr>
          <a:xfrm>
            <a:off x="581193" y="2743200"/>
            <a:ext cx="11029615" cy="4491318"/>
          </a:xfrm>
        </p:spPr>
        <p:txBody>
          <a:bodyPr>
            <a:normAutofit fontScale="85000" lnSpcReduction="20000"/>
          </a:bodyPr>
          <a:lstStyle/>
          <a:p>
            <a:pPr algn="just"/>
            <a:r>
              <a:rPr lang="pt-BR" sz="2000" b="1" dirty="0" smtClean="0">
                <a:solidFill>
                  <a:schemeClr val="tx1"/>
                </a:solidFill>
              </a:rPr>
              <a:t>REQUISITOS ÀS NOTIFICAÇÕES DE COMPARECIMENTO</a:t>
            </a:r>
          </a:p>
          <a:p>
            <a:pPr marL="0" indent="0" algn="just">
              <a:buNone/>
            </a:pPr>
            <a:endParaRPr lang="pt-BR" sz="2000" dirty="0" smtClean="0">
              <a:solidFill>
                <a:schemeClr val="tx1"/>
              </a:solidFill>
            </a:endParaRPr>
          </a:p>
          <a:p>
            <a:pPr marL="647700" indent="-342900" algn="just">
              <a:lnSpc>
                <a:spcPct val="150000"/>
              </a:lnSpc>
              <a:buFont typeface="Wingdings" panose="05000000000000000000" pitchFamily="2" charset="2"/>
              <a:buChar char="q"/>
            </a:pPr>
            <a:r>
              <a:rPr lang="pt-BR" sz="2000" dirty="0" smtClean="0">
                <a:solidFill>
                  <a:schemeClr val="tx1"/>
                </a:solidFill>
              </a:rPr>
              <a:t>LOCAL, DATA e HORA DA OITIVA</a:t>
            </a:r>
          </a:p>
          <a:p>
            <a:pPr marL="647700" indent="-342900" algn="just">
              <a:lnSpc>
                <a:spcPct val="150000"/>
              </a:lnSpc>
              <a:buFont typeface="Wingdings" panose="05000000000000000000" pitchFamily="2" charset="2"/>
              <a:buChar char="q"/>
            </a:pPr>
            <a:r>
              <a:rPr lang="pt-BR" sz="2000" dirty="0" smtClean="0">
                <a:solidFill>
                  <a:schemeClr val="tx1"/>
                </a:solidFill>
              </a:rPr>
              <a:t>ASSINATURA E NOME DO PRESIDENTE DA INVESTIGAÇÃO</a:t>
            </a:r>
          </a:p>
          <a:p>
            <a:pPr marL="647700" indent="-342900" algn="just">
              <a:lnSpc>
                <a:spcPct val="150000"/>
              </a:lnSpc>
              <a:buFont typeface="Wingdings" panose="05000000000000000000" pitchFamily="2" charset="2"/>
              <a:buChar char="q"/>
            </a:pPr>
            <a:r>
              <a:rPr lang="pt-BR" sz="2000" dirty="0" smtClean="0">
                <a:solidFill>
                  <a:schemeClr val="tx1"/>
                </a:solidFill>
              </a:rPr>
              <a:t>MENÇÃO AO FATO INVESTIGADO, SALVO QUANDO SIGILOSO (Art. 7º, §5º)</a:t>
            </a:r>
          </a:p>
          <a:p>
            <a:pPr marL="647700" indent="-342900" algn="just">
              <a:lnSpc>
                <a:spcPct val="150000"/>
              </a:lnSpc>
              <a:buFont typeface="Wingdings" panose="05000000000000000000" pitchFamily="2" charset="2"/>
              <a:buChar char="q"/>
            </a:pPr>
            <a:r>
              <a:rPr lang="pt-BR" sz="2000" dirty="0" smtClean="0">
                <a:solidFill>
                  <a:schemeClr val="tx1"/>
                </a:solidFill>
              </a:rPr>
              <a:t>MENÇÃO A FACULDADE DO NOTIFICADO SER ACOMPANHADO POR DEFENSOR</a:t>
            </a:r>
            <a:r>
              <a:rPr lang="pt-BR" sz="2000" b="1" dirty="0" smtClean="0">
                <a:solidFill>
                  <a:schemeClr val="tx1"/>
                </a:solidFill>
              </a:rPr>
              <a:t> </a:t>
            </a:r>
            <a:r>
              <a:rPr lang="pt-BR" sz="2000" dirty="0">
                <a:solidFill>
                  <a:schemeClr val="tx1"/>
                </a:solidFill>
              </a:rPr>
              <a:t>(Art. 7º, §5º</a:t>
            </a:r>
            <a:r>
              <a:rPr lang="pt-BR" sz="2000" dirty="0" smtClean="0">
                <a:solidFill>
                  <a:schemeClr val="tx1"/>
                </a:solidFill>
              </a:rPr>
              <a:t>)</a:t>
            </a:r>
          </a:p>
          <a:p>
            <a:pPr marL="647700" indent="-342900" algn="just">
              <a:lnSpc>
                <a:spcPct val="150000"/>
              </a:lnSpc>
              <a:buFont typeface="Wingdings" panose="05000000000000000000" pitchFamily="2" charset="2"/>
              <a:buChar char="q"/>
            </a:pPr>
            <a:r>
              <a:rPr lang="pt-BR" sz="2000" dirty="0" smtClean="0">
                <a:solidFill>
                  <a:schemeClr val="tx1"/>
                </a:solidFill>
              </a:rPr>
              <a:t>REQUISIÇÃO E NOTIFICAÇÃO A GOVERNADOR, DEPUTADOS ESTADUAIS E FEDERAIS, E DESEMBARGADORES: VIA PROCURADOR-GERAL DE JUSTIÇA (Art. 7º, §7º)</a:t>
            </a:r>
          </a:p>
          <a:p>
            <a:pPr marL="647700" indent="-342900" algn="just">
              <a:lnSpc>
                <a:spcPct val="150000"/>
              </a:lnSpc>
              <a:buFont typeface="Wingdings" panose="05000000000000000000" pitchFamily="2" charset="2"/>
              <a:buChar char="q"/>
            </a:pPr>
            <a:r>
              <a:rPr lang="pt-BR" sz="2000" dirty="0" smtClean="0">
                <a:solidFill>
                  <a:schemeClr val="tx1"/>
                </a:solidFill>
              </a:rPr>
              <a:t>FORA DOS LIMITES TERRITORIAIS: VIDEOCONFERÊNCIA OU CARTA PRECATÓRIA</a:t>
            </a:r>
          </a:p>
          <a:p>
            <a:pPr marL="647700" indent="-342900" algn="just">
              <a:lnSpc>
                <a:spcPct val="150000"/>
              </a:lnSpc>
              <a:buFont typeface="Wingdings" panose="05000000000000000000" pitchFamily="2" charset="2"/>
              <a:buChar char="q"/>
            </a:pPr>
            <a:r>
              <a:rPr lang="pt-BR" sz="2000" b="1" dirty="0" smtClean="0">
                <a:solidFill>
                  <a:schemeClr val="tx1"/>
                </a:solidFill>
              </a:rPr>
              <a:t>ENVIO DA PORTARIA DE INSTAURAÇÃO (FACULTATIVO)</a:t>
            </a:r>
          </a:p>
          <a:p>
            <a:pPr marL="0" indent="0" algn="just">
              <a:buNone/>
            </a:pPr>
            <a:endParaRPr lang="pt-BR" sz="2000" b="1" dirty="0">
              <a:solidFill>
                <a:schemeClr val="tx1"/>
              </a:solidFill>
            </a:endParaRPr>
          </a:p>
          <a:p>
            <a:pPr algn="just"/>
            <a:endParaRPr lang="pt-BR" sz="2000" dirty="0" smtClean="0"/>
          </a:p>
          <a:p>
            <a:pPr algn="just"/>
            <a:endParaRPr lang="pt-BR" sz="2000" b="1" dirty="0"/>
          </a:p>
          <a:p>
            <a:pPr marL="0" indent="0" algn="just">
              <a:buNone/>
            </a:pPr>
            <a:endParaRPr lang="pt-BR" sz="2000" dirty="0"/>
          </a:p>
        </p:txBody>
      </p:sp>
    </p:spTree>
    <p:extLst>
      <p:ext uri="{BB962C8B-B14F-4D97-AF65-F5344CB8AC3E}">
        <p14:creationId xmlns:p14="http://schemas.microsoft.com/office/powerpoint/2010/main" val="1893027782"/>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err="1" smtClean="0"/>
              <a:t>InSTRUÇÃO</a:t>
            </a:r>
            <a:r>
              <a:rPr lang="pt-BR" sz="3600" dirty="0" smtClean="0"/>
              <a:t> </a:t>
            </a:r>
            <a:r>
              <a:rPr lang="pt-BR" sz="3600" dirty="0"/>
              <a:t>(PIC)</a:t>
            </a:r>
          </a:p>
        </p:txBody>
      </p:sp>
      <p:sp>
        <p:nvSpPr>
          <p:cNvPr id="3" name="Espaço Reservado para Conteúdo 2"/>
          <p:cNvSpPr>
            <a:spLocks noGrp="1"/>
          </p:cNvSpPr>
          <p:nvPr>
            <p:ph idx="1"/>
          </p:nvPr>
        </p:nvSpPr>
        <p:spPr>
          <a:xfrm>
            <a:off x="581193" y="2998695"/>
            <a:ext cx="11029615" cy="4020670"/>
          </a:xfrm>
        </p:spPr>
        <p:txBody>
          <a:bodyPr>
            <a:normAutofit lnSpcReduction="10000"/>
          </a:bodyPr>
          <a:lstStyle/>
          <a:p>
            <a:pPr algn="just"/>
            <a:r>
              <a:rPr lang="pt-BR" sz="2000" b="1" dirty="0" smtClean="0">
                <a:solidFill>
                  <a:schemeClr val="tx1"/>
                </a:solidFill>
              </a:rPr>
              <a:t>REQUISITOS PARA O INTERROGATÓRIO DE SUSPEITOS E OITIVA DE TESTEMUNHAS</a:t>
            </a:r>
          </a:p>
          <a:p>
            <a:pPr marL="0" indent="0" algn="just">
              <a:buNone/>
            </a:pPr>
            <a:endParaRPr lang="pt-BR" sz="2000" dirty="0" smtClean="0">
              <a:solidFill>
                <a:schemeClr val="tx1"/>
              </a:solidFill>
            </a:endParaRPr>
          </a:p>
          <a:p>
            <a:pPr marL="647700" indent="-342900" algn="just">
              <a:lnSpc>
                <a:spcPct val="150000"/>
              </a:lnSpc>
              <a:buFont typeface="Wingdings" panose="05000000000000000000" pitchFamily="2" charset="2"/>
              <a:buChar char="q"/>
            </a:pPr>
            <a:r>
              <a:rPr lang="pt-BR" sz="2000" dirty="0" smtClean="0">
                <a:solidFill>
                  <a:schemeClr val="tx1"/>
                </a:solidFill>
              </a:rPr>
              <a:t>PREFERENCIALMENTE POR GRAVAÇÃO AUDIOVISUAL (Art. 8º) (</a:t>
            </a:r>
            <a:r>
              <a:rPr lang="pt-BR" sz="2000" dirty="0" err="1" smtClean="0">
                <a:solidFill>
                  <a:schemeClr val="tx1"/>
                </a:solidFill>
              </a:rPr>
              <a:t>Obs</a:t>
            </a:r>
            <a:r>
              <a:rPr lang="pt-BR" sz="2000" dirty="0" smtClean="0">
                <a:solidFill>
                  <a:schemeClr val="tx1"/>
                </a:solidFill>
              </a:rPr>
              <a:t>: confeccionar termo de oitiva)</a:t>
            </a:r>
          </a:p>
          <a:p>
            <a:pPr marL="647700" indent="-342900" algn="just">
              <a:lnSpc>
                <a:spcPct val="150000"/>
              </a:lnSpc>
              <a:buFont typeface="Wingdings" panose="05000000000000000000" pitchFamily="2" charset="2"/>
              <a:buChar char="q"/>
            </a:pPr>
            <a:r>
              <a:rPr lang="pt-BR" sz="2000" dirty="0" smtClean="0">
                <a:solidFill>
                  <a:schemeClr val="tx1"/>
                </a:solidFill>
              </a:rPr>
              <a:t>OBEDIÊNCIA AOS DIREITOS E DEVERES DO INTERROGADO (</a:t>
            </a:r>
            <a:r>
              <a:rPr lang="pt-BR" sz="2000" dirty="0" err="1" smtClean="0">
                <a:solidFill>
                  <a:schemeClr val="tx1"/>
                </a:solidFill>
              </a:rPr>
              <a:t>Ex</a:t>
            </a:r>
            <a:r>
              <a:rPr lang="pt-BR" sz="2000" dirty="0" smtClean="0">
                <a:solidFill>
                  <a:schemeClr val="tx1"/>
                </a:solidFill>
              </a:rPr>
              <a:t>: direito ao silencio) E DA TESTEMUNHA (</a:t>
            </a:r>
            <a:r>
              <a:rPr lang="pt-BR" sz="2000" dirty="0" err="1" smtClean="0">
                <a:solidFill>
                  <a:schemeClr val="tx1"/>
                </a:solidFill>
              </a:rPr>
              <a:t>Ex</a:t>
            </a:r>
            <a:r>
              <a:rPr lang="pt-BR" sz="2000" dirty="0" smtClean="0">
                <a:solidFill>
                  <a:schemeClr val="tx1"/>
                </a:solidFill>
              </a:rPr>
              <a:t>: compromisso de dizer a verdade)</a:t>
            </a:r>
          </a:p>
          <a:p>
            <a:pPr marL="647700" indent="-342900" algn="just">
              <a:lnSpc>
                <a:spcPct val="150000"/>
              </a:lnSpc>
              <a:buFont typeface="Wingdings" panose="05000000000000000000" pitchFamily="2" charset="2"/>
              <a:buChar char="q"/>
            </a:pPr>
            <a:r>
              <a:rPr lang="pt-BR" sz="2000" dirty="0" smtClean="0">
                <a:solidFill>
                  <a:schemeClr val="tx1"/>
                </a:solidFill>
              </a:rPr>
              <a:t>TESTEMUNHAS: DEVER DE COMUNICAR MUDANÇA DE ENDEREÇO, TELEFONE OU </a:t>
            </a:r>
            <a:r>
              <a:rPr lang="pt-BR" sz="2000" b="1" dirty="0" smtClean="0">
                <a:solidFill>
                  <a:srgbClr val="FF0000"/>
                </a:solidFill>
              </a:rPr>
              <a:t>EMAIL</a:t>
            </a:r>
            <a:r>
              <a:rPr lang="pt-BR" sz="2000" dirty="0" smtClean="0">
                <a:solidFill>
                  <a:schemeClr val="tx1"/>
                </a:solidFill>
              </a:rPr>
              <a:t> (Art. 8º, §8º)</a:t>
            </a:r>
            <a:endParaRPr lang="pt-BR" sz="2000" b="1" dirty="0" smtClean="0">
              <a:solidFill>
                <a:schemeClr val="tx1"/>
              </a:solidFill>
            </a:endParaRPr>
          </a:p>
          <a:p>
            <a:pPr marL="0" indent="0" algn="just">
              <a:buNone/>
            </a:pPr>
            <a:endParaRPr lang="pt-BR" sz="2000" b="1" dirty="0">
              <a:solidFill>
                <a:schemeClr val="tx1"/>
              </a:solidFill>
            </a:endParaRPr>
          </a:p>
          <a:p>
            <a:pPr algn="just"/>
            <a:endParaRPr lang="pt-BR" sz="2000" dirty="0" smtClean="0"/>
          </a:p>
          <a:p>
            <a:pPr algn="just"/>
            <a:endParaRPr lang="pt-BR" sz="2000" b="1" dirty="0"/>
          </a:p>
          <a:p>
            <a:pPr marL="0" indent="0" algn="just">
              <a:buNone/>
            </a:pPr>
            <a:endParaRPr lang="pt-BR" sz="2000" dirty="0"/>
          </a:p>
        </p:txBody>
      </p:sp>
    </p:spTree>
    <p:extLst>
      <p:ext uri="{BB962C8B-B14F-4D97-AF65-F5344CB8AC3E}">
        <p14:creationId xmlns:p14="http://schemas.microsoft.com/office/powerpoint/2010/main" val="624902802"/>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600" dirty="0" smtClean="0"/>
              <a:t>Publicidade e acesso ao </a:t>
            </a:r>
            <a:r>
              <a:rPr lang="pt-BR" sz="3600" dirty="0" err="1" smtClean="0"/>
              <a:t>pic</a:t>
            </a:r>
            <a:r>
              <a:rPr lang="pt-BR" sz="3600" dirty="0" smtClean="0"/>
              <a:t> por investigado e </a:t>
            </a:r>
            <a:r>
              <a:rPr lang="pt-BR" sz="3600" dirty="0" err="1" smtClean="0"/>
              <a:t>adv</a:t>
            </a:r>
            <a:endParaRPr lang="pt-BR" sz="3600" dirty="0"/>
          </a:p>
        </p:txBody>
      </p:sp>
      <p:sp>
        <p:nvSpPr>
          <p:cNvPr id="3" name="Espaço Reservado para Conteúdo 2"/>
          <p:cNvSpPr>
            <a:spLocks noGrp="1"/>
          </p:cNvSpPr>
          <p:nvPr>
            <p:ph idx="1"/>
          </p:nvPr>
        </p:nvSpPr>
        <p:spPr>
          <a:xfrm>
            <a:off x="581193" y="2998695"/>
            <a:ext cx="11029615" cy="4020670"/>
          </a:xfrm>
        </p:spPr>
        <p:txBody>
          <a:bodyPr>
            <a:normAutofit/>
          </a:bodyPr>
          <a:lstStyle/>
          <a:p>
            <a:pPr marL="0" indent="0" algn="just">
              <a:buNone/>
            </a:pPr>
            <a:endParaRPr lang="pt-BR" sz="2000" b="1" dirty="0">
              <a:solidFill>
                <a:schemeClr val="tx1"/>
              </a:solidFill>
            </a:endParaRPr>
          </a:p>
          <a:p>
            <a:pPr algn="just"/>
            <a:endParaRPr lang="pt-BR" sz="2000" dirty="0" smtClean="0"/>
          </a:p>
          <a:p>
            <a:pPr algn="just"/>
            <a:endParaRPr lang="pt-BR" sz="2000" b="1" dirty="0"/>
          </a:p>
          <a:p>
            <a:pPr marL="0" indent="0" algn="just">
              <a:buNone/>
            </a:pPr>
            <a:endParaRPr lang="pt-BR" sz="2000" dirty="0"/>
          </a:p>
        </p:txBody>
      </p:sp>
      <p:graphicFrame>
        <p:nvGraphicFramePr>
          <p:cNvPr id="5" name="Tabela 4"/>
          <p:cNvGraphicFramePr>
            <a:graphicFrameLocks noGrp="1"/>
          </p:cNvGraphicFramePr>
          <p:nvPr>
            <p:extLst>
              <p:ext uri="{D42A27DB-BD31-4B8C-83A1-F6EECF244321}">
                <p14:modId xmlns:p14="http://schemas.microsoft.com/office/powerpoint/2010/main" val="405988782"/>
              </p:ext>
            </p:extLst>
          </p:nvPr>
        </p:nvGraphicFramePr>
        <p:xfrm>
          <a:off x="581188" y="1989929"/>
          <a:ext cx="11029620" cy="4659654"/>
        </p:xfrm>
        <a:graphic>
          <a:graphicData uri="http://schemas.openxmlformats.org/drawingml/2006/table">
            <a:tbl>
              <a:tblPr firstRow="1" bandRow="1">
                <a:tableStyleId>{5C22544A-7EE6-4342-B048-85BDC9FD1C3A}</a:tableStyleId>
              </a:tblPr>
              <a:tblGrid>
                <a:gridCol w="1838270"/>
                <a:gridCol w="1838270"/>
                <a:gridCol w="1838270"/>
                <a:gridCol w="1838270"/>
                <a:gridCol w="1838270"/>
                <a:gridCol w="1838270"/>
              </a:tblGrid>
              <a:tr h="1276374">
                <a:tc>
                  <a:txBody>
                    <a:bodyPr/>
                    <a:lstStyle/>
                    <a:p>
                      <a:pPr algn="ctr"/>
                      <a:endParaRPr lang="pt-BR" b="1" dirty="0"/>
                    </a:p>
                  </a:txBody>
                  <a:tcPr/>
                </a:tc>
                <a:tc>
                  <a:txBody>
                    <a:bodyPr/>
                    <a:lstStyle/>
                    <a:p>
                      <a:pPr algn="ctr"/>
                      <a:r>
                        <a:rPr lang="pt-BR" dirty="0" smtClean="0"/>
                        <a:t>ADV SEM </a:t>
                      </a:r>
                      <a:r>
                        <a:rPr lang="pt-BR" sz="1600" dirty="0" smtClean="0"/>
                        <a:t>PROCURAÇÃO</a:t>
                      </a:r>
                      <a:endParaRPr lang="pt-BR" sz="1600" dirty="0"/>
                    </a:p>
                  </a:txBody>
                  <a:tcPr/>
                </a:tc>
                <a:tc>
                  <a:txBody>
                    <a:bodyPr/>
                    <a:lstStyle/>
                    <a:p>
                      <a:pPr algn="ctr"/>
                      <a:r>
                        <a:rPr lang="pt-BR" dirty="0" smtClean="0"/>
                        <a:t>INV OU ADV COM </a:t>
                      </a:r>
                      <a:r>
                        <a:rPr lang="pt-BR" sz="1600" dirty="0" smtClean="0"/>
                        <a:t>PROCURAÇÃO</a:t>
                      </a:r>
                      <a:endParaRPr lang="pt-BR" sz="1600" dirty="0"/>
                    </a:p>
                  </a:txBody>
                  <a:tcPr/>
                </a:tc>
                <a:tc>
                  <a:txBody>
                    <a:bodyPr/>
                    <a:lstStyle/>
                    <a:p>
                      <a:pPr algn="ctr"/>
                      <a:r>
                        <a:rPr lang="pt-BR" sz="1600" baseline="0" dirty="0" smtClean="0"/>
                        <a:t>DECISÃO OU AUTORIZAÇAO DO PRESIDENTE?</a:t>
                      </a:r>
                      <a:endParaRPr lang="pt-BR" sz="1600" dirty="0"/>
                    </a:p>
                  </a:txBody>
                  <a:tcPr/>
                </a:tc>
                <a:tc>
                  <a:txBody>
                    <a:bodyPr/>
                    <a:lstStyle/>
                    <a:p>
                      <a:pPr algn="ctr"/>
                      <a:r>
                        <a:rPr lang="pt-BR" dirty="0" smtClean="0"/>
                        <a:t>DOMP</a:t>
                      </a:r>
                      <a:endParaRPr lang="pt-BR" dirty="0"/>
                    </a:p>
                  </a:txBody>
                  <a:tcPr/>
                </a:tc>
                <a:tc>
                  <a:txBody>
                    <a:bodyPr/>
                    <a:lstStyle/>
                    <a:p>
                      <a:pPr algn="ctr"/>
                      <a:r>
                        <a:rPr lang="pt-BR" dirty="0" smtClean="0"/>
                        <a:t>SIMP</a:t>
                      </a:r>
                      <a:endParaRPr lang="pt-BR" dirty="0"/>
                    </a:p>
                  </a:txBody>
                  <a:tcPr/>
                </a:tc>
              </a:tr>
              <a:tr h="370840">
                <a:tc>
                  <a:txBody>
                    <a:bodyPr/>
                    <a:lstStyle/>
                    <a:p>
                      <a:pPr algn="ctr"/>
                      <a:r>
                        <a:rPr lang="pt-BR" b="1" dirty="0" smtClean="0"/>
                        <a:t>PIC</a:t>
                      </a:r>
                      <a:r>
                        <a:rPr lang="pt-BR" b="1" baseline="0" dirty="0" smtClean="0"/>
                        <a:t> PÚBLICO</a:t>
                      </a:r>
                    </a:p>
                    <a:p>
                      <a:pPr algn="ctr"/>
                      <a:r>
                        <a:rPr lang="pt-BR" b="1" baseline="0" dirty="0" smtClean="0"/>
                        <a:t>(Regra)</a:t>
                      </a:r>
                      <a:endParaRPr lang="pt-BR" b="1" dirty="0"/>
                    </a:p>
                  </a:txBody>
                  <a:tcPr/>
                </a:tc>
                <a:tc>
                  <a:txBody>
                    <a:bodyPr/>
                    <a:lstStyle/>
                    <a:p>
                      <a:pPr algn="ctr"/>
                      <a:r>
                        <a:rPr lang="pt-BR" dirty="0" smtClean="0"/>
                        <a:t>SIM </a:t>
                      </a:r>
                      <a:endParaRPr lang="pt-BR" dirty="0"/>
                    </a:p>
                  </a:txBody>
                  <a:tcPr/>
                </a:tc>
                <a:tc>
                  <a:txBody>
                    <a:bodyPr/>
                    <a:lstStyle/>
                    <a:p>
                      <a:pPr algn="ctr"/>
                      <a:r>
                        <a:rPr lang="pt-BR" dirty="0" smtClean="0"/>
                        <a:t>SIM</a:t>
                      </a:r>
                      <a:endParaRPr lang="pt-BR" dirty="0"/>
                    </a:p>
                  </a:txBody>
                  <a:tcPr/>
                </a:tc>
                <a:tc>
                  <a:txBody>
                    <a:bodyPr/>
                    <a:lstStyle/>
                    <a:p>
                      <a:pPr algn="ctr"/>
                      <a:r>
                        <a:rPr lang="pt-BR" dirty="0" smtClean="0"/>
                        <a:t>SIM</a:t>
                      </a:r>
                    </a:p>
                    <a:p>
                      <a:pPr algn="ctr"/>
                      <a:r>
                        <a:rPr lang="pt-BR" dirty="0" smtClean="0"/>
                        <a:t>(autorização)</a:t>
                      </a:r>
                      <a:endParaRPr lang="pt-BR" dirty="0"/>
                    </a:p>
                  </a:txBody>
                  <a:tcPr/>
                </a:tc>
                <a:tc>
                  <a:txBody>
                    <a:bodyPr/>
                    <a:lstStyle/>
                    <a:p>
                      <a:pPr algn="ctr"/>
                      <a:r>
                        <a:rPr lang="pt-BR" dirty="0" smtClean="0"/>
                        <a:t>SIM</a:t>
                      </a:r>
                      <a:endParaRPr lang="pt-BR" dirty="0"/>
                    </a:p>
                  </a:txBody>
                  <a:tcPr/>
                </a:tc>
                <a:tc>
                  <a:txBody>
                    <a:bodyPr/>
                    <a:lstStyle/>
                    <a:p>
                      <a:pPr algn="ctr"/>
                      <a:r>
                        <a:rPr lang="pt-BR" dirty="0" smtClean="0"/>
                        <a:t>SIM</a:t>
                      </a:r>
                    </a:p>
                    <a:p>
                      <a:pPr algn="ctr"/>
                      <a:r>
                        <a:rPr lang="pt-BR" dirty="0" smtClean="0"/>
                        <a:t>(dados</a:t>
                      </a:r>
                      <a:r>
                        <a:rPr lang="pt-BR" baseline="0" dirty="0" smtClean="0"/>
                        <a:t> e peças)</a:t>
                      </a:r>
                      <a:endParaRPr lang="pt-BR" dirty="0"/>
                    </a:p>
                  </a:txBody>
                  <a:tcPr/>
                </a:tc>
              </a:tr>
              <a:tr h="370840">
                <a:tc>
                  <a:txBody>
                    <a:bodyPr/>
                    <a:lstStyle/>
                    <a:p>
                      <a:pPr algn="ctr"/>
                      <a:r>
                        <a:rPr lang="pt-BR" b="1" dirty="0" smtClean="0"/>
                        <a:t>PIC SIGILOSO</a:t>
                      </a:r>
                    </a:p>
                    <a:p>
                      <a:pPr algn="ctr"/>
                      <a:r>
                        <a:rPr lang="pt-BR" b="1" dirty="0" smtClean="0"/>
                        <a:t>(Exceção)</a:t>
                      </a:r>
                      <a:endParaRPr lang="pt-BR" b="1" dirty="0"/>
                    </a:p>
                  </a:txBody>
                  <a:tcPr/>
                </a:tc>
                <a:tc>
                  <a:txBody>
                    <a:bodyPr/>
                    <a:lstStyle/>
                    <a:p>
                      <a:pPr algn="ctr"/>
                      <a:r>
                        <a:rPr lang="pt-BR" dirty="0" smtClean="0"/>
                        <a:t>NÃO</a:t>
                      </a:r>
                    </a:p>
                  </a:txBody>
                  <a:tcPr/>
                </a:tc>
                <a:tc>
                  <a:txBody>
                    <a:bodyPr/>
                    <a:lstStyle/>
                    <a:p>
                      <a:pPr algn="ctr"/>
                      <a:r>
                        <a:rPr lang="pt-BR" dirty="0" smtClean="0"/>
                        <a:t>SIM</a:t>
                      </a:r>
                      <a:endParaRPr lang="pt-BR" dirty="0"/>
                    </a:p>
                  </a:txBody>
                  <a:tcPr/>
                </a:tc>
                <a:tc>
                  <a:txBody>
                    <a:bodyPr/>
                    <a:lstStyle/>
                    <a:p>
                      <a:pPr algn="ctr"/>
                      <a:r>
                        <a:rPr lang="pt-BR" dirty="0" smtClean="0"/>
                        <a:t>SIM </a:t>
                      </a:r>
                    </a:p>
                    <a:p>
                      <a:pPr algn="ctr"/>
                      <a:r>
                        <a:rPr lang="pt-BR" dirty="0" smtClean="0"/>
                        <a:t>(decisão)</a:t>
                      </a:r>
                      <a:endParaRPr lang="pt-BR" dirty="0"/>
                    </a:p>
                  </a:txBody>
                  <a:tcPr/>
                </a:tc>
                <a:tc>
                  <a:txBody>
                    <a:bodyPr/>
                    <a:lstStyle/>
                    <a:p>
                      <a:pPr algn="ctr"/>
                      <a:r>
                        <a:rPr lang="pt-BR" dirty="0" smtClean="0"/>
                        <a:t>NÃO</a:t>
                      </a:r>
                      <a:endParaRPr lang="pt-BR" dirty="0"/>
                    </a:p>
                  </a:txBody>
                  <a:tcPr/>
                </a:tc>
                <a:tc>
                  <a:txBody>
                    <a:bodyPr/>
                    <a:lstStyle/>
                    <a:p>
                      <a:pPr algn="ctr"/>
                      <a:r>
                        <a:rPr lang="pt-BR" dirty="0" smtClean="0"/>
                        <a:t>SIM</a:t>
                      </a:r>
                    </a:p>
                    <a:p>
                      <a:pPr algn="ctr"/>
                      <a:r>
                        <a:rPr lang="pt-BR" dirty="0" smtClean="0"/>
                        <a:t>(dados</a:t>
                      </a:r>
                      <a:r>
                        <a:rPr lang="pt-BR" dirty="0" smtClean="0"/>
                        <a:t>)</a:t>
                      </a:r>
                      <a:endParaRPr lang="pt-BR" dirty="0"/>
                    </a:p>
                  </a:txBody>
                  <a:tcPr/>
                </a:tc>
              </a:tr>
              <a:tr h="370840">
                <a:tc>
                  <a:txBody>
                    <a:bodyPr/>
                    <a:lstStyle/>
                    <a:p>
                      <a:pPr algn="ctr"/>
                      <a:r>
                        <a:rPr lang="pt-BR" b="1" dirty="0" smtClean="0"/>
                        <a:t>DILIGÊNCIAS</a:t>
                      </a:r>
                      <a:r>
                        <a:rPr lang="pt-BR" b="1" baseline="0" dirty="0" smtClean="0"/>
                        <a:t> EM ANDAMENTO</a:t>
                      </a:r>
                      <a:endParaRPr lang="pt-BR" b="1" dirty="0"/>
                    </a:p>
                  </a:txBody>
                  <a:tcPr/>
                </a:tc>
                <a:tc>
                  <a:txBody>
                    <a:bodyPr/>
                    <a:lstStyle/>
                    <a:p>
                      <a:pPr algn="ctr"/>
                      <a:r>
                        <a:rPr lang="pt-BR" dirty="0" smtClean="0"/>
                        <a:t>NÃO</a:t>
                      </a:r>
                      <a:endParaRPr lang="pt-BR" dirty="0"/>
                    </a:p>
                  </a:txBody>
                  <a:tcPr/>
                </a:tc>
                <a:tc>
                  <a:txBody>
                    <a:bodyPr/>
                    <a:lstStyle/>
                    <a:p>
                      <a:pPr algn="ctr"/>
                      <a:r>
                        <a:rPr lang="pt-BR" dirty="0" smtClean="0"/>
                        <a:t>NÃO</a:t>
                      </a:r>
                      <a:endParaRPr lang="pt-BR" dirty="0"/>
                    </a:p>
                  </a:txBody>
                  <a:tcPr/>
                </a:tc>
                <a:tc>
                  <a:txBody>
                    <a:bodyPr/>
                    <a:lstStyle/>
                    <a:p>
                      <a:pPr algn="ctr"/>
                      <a:r>
                        <a:rPr lang="pt-BR" dirty="0" smtClean="0"/>
                        <a:t>SIM</a:t>
                      </a:r>
                    </a:p>
                    <a:p>
                      <a:pPr algn="ctr"/>
                      <a:r>
                        <a:rPr lang="pt-BR" dirty="0" smtClean="0"/>
                        <a:t>(decisão)</a:t>
                      </a:r>
                    </a:p>
                  </a:txBody>
                  <a:tcPr/>
                </a:tc>
                <a:tc>
                  <a:txBody>
                    <a:bodyPr/>
                    <a:lstStyle/>
                    <a:p>
                      <a:pPr algn="ctr"/>
                      <a:r>
                        <a:rPr lang="pt-BR" dirty="0" smtClean="0"/>
                        <a:t>NÃO</a:t>
                      </a:r>
                      <a:endParaRPr lang="pt-BR" dirty="0"/>
                    </a:p>
                  </a:txBody>
                  <a:tcPr/>
                </a:tc>
                <a:tc>
                  <a:txBody>
                    <a:bodyPr/>
                    <a:lstStyle/>
                    <a:p>
                      <a:pPr algn="ctr"/>
                      <a:r>
                        <a:rPr lang="pt-BR" dirty="0" smtClean="0"/>
                        <a:t>NÃO</a:t>
                      </a:r>
                      <a:endParaRPr lang="pt-BR" dirty="0"/>
                    </a:p>
                  </a:txBody>
                  <a:tcPr/>
                </a:tc>
              </a:tr>
              <a:tr h="370840">
                <a:tc>
                  <a:txBody>
                    <a:bodyPr/>
                    <a:lstStyle/>
                    <a:p>
                      <a:pPr algn="ctr"/>
                      <a:r>
                        <a:rPr lang="pt-BR" b="1" dirty="0" smtClean="0"/>
                        <a:t>EXTRAÇÃO DE CÓPIA OU VISTAS</a:t>
                      </a:r>
                      <a:endParaRPr lang="pt-BR" b="1" dirty="0"/>
                    </a:p>
                  </a:txBody>
                  <a:tcPr/>
                </a:tc>
                <a:tc>
                  <a:txBody>
                    <a:bodyPr/>
                    <a:lstStyle/>
                    <a:p>
                      <a:pPr algn="ctr"/>
                      <a:r>
                        <a:rPr lang="pt-BR" dirty="0" smtClean="0"/>
                        <a:t>NÃO</a:t>
                      </a:r>
                      <a:endParaRPr lang="pt-BR" dirty="0"/>
                    </a:p>
                  </a:txBody>
                  <a:tcPr/>
                </a:tc>
                <a:tc>
                  <a:txBody>
                    <a:bodyPr/>
                    <a:lstStyle/>
                    <a:p>
                      <a:pPr algn="ctr"/>
                      <a:r>
                        <a:rPr lang="pt-BR" dirty="0" smtClean="0"/>
                        <a:t>SIM</a:t>
                      </a:r>
                    </a:p>
                  </a:txBody>
                  <a:tcPr/>
                </a:tc>
                <a:tc>
                  <a:txBody>
                    <a:bodyPr/>
                    <a:lstStyle/>
                    <a:p>
                      <a:pPr algn="ctr"/>
                      <a:r>
                        <a:rPr lang="pt-BR" dirty="0" smtClean="0"/>
                        <a:t>SIM</a:t>
                      </a:r>
                    </a:p>
                    <a:p>
                      <a:pPr algn="ctr"/>
                      <a:r>
                        <a:rPr lang="pt-BR" dirty="0" smtClean="0"/>
                        <a:t>(decisão)</a:t>
                      </a:r>
                    </a:p>
                  </a:txBody>
                  <a:tcPr/>
                </a:tc>
                <a:tc>
                  <a:txBody>
                    <a:bodyPr/>
                    <a:lstStyle/>
                    <a:p>
                      <a:pPr algn="ctr"/>
                      <a:r>
                        <a:rPr lang="pt-BR" dirty="0" smtClean="0"/>
                        <a:t>-</a:t>
                      </a:r>
                      <a:endParaRPr lang="pt-BR" dirty="0"/>
                    </a:p>
                  </a:txBody>
                  <a:tcPr/>
                </a:tc>
                <a:tc>
                  <a:txBody>
                    <a:bodyPr/>
                    <a:lstStyle/>
                    <a:p>
                      <a:pPr algn="ctr"/>
                      <a:r>
                        <a:rPr lang="pt-BR" dirty="0" smtClean="0"/>
                        <a:t>-</a:t>
                      </a:r>
                      <a:endParaRPr lang="pt-BR" dirty="0"/>
                    </a:p>
                  </a:txBody>
                  <a:tcPr/>
                </a:tc>
              </a:tr>
            </a:tbl>
          </a:graphicData>
        </a:graphic>
      </p:graphicFrame>
    </p:spTree>
    <p:extLst>
      <p:ext uri="{BB962C8B-B14F-4D97-AF65-F5344CB8AC3E}">
        <p14:creationId xmlns:p14="http://schemas.microsoft.com/office/powerpoint/2010/main" val="32852043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smtClean="0"/>
              <a:t>Publicidade (</a:t>
            </a:r>
            <a:r>
              <a:rPr lang="pt-BR" sz="3600" dirty="0" err="1" smtClean="0"/>
              <a:t>pic</a:t>
            </a:r>
            <a:r>
              <a:rPr lang="pt-BR" sz="3600" dirty="0" smtClean="0"/>
              <a:t>)</a:t>
            </a:r>
            <a:endParaRPr lang="pt-BR" sz="3600" dirty="0"/>
          </a:p>
        </p:txBody>
      </p:sp>
      <p:sp>
        <p:nvSpPr>
          <p:cNvPr id="3" name="Espaço Reservado para Conteúdo 2"/>
          <p:cNvSpPr>
            <a:spLocks noGrp="1"/>
          </p:cNvSpPr>
          <p:nvPr>
            <p:ph idx="1"/>
          </p:nvPr>
        </p:nvSpPr>
        <p:spPr>
          <a:xfrm>
            <a:off x="581193" y="2998695"/>
            <a:ext cx="11029615" cy="4020670"/>
          </a:xfrm>
        </p:spPr>
        <p:txBody>
          <a:bodyPr>
            <a:normAutofit/>
          </a:bodyPr>
          <a:lstStyle/>
          <a:p>
            <a:pPr algn="just"/>
            <a:r>
              <a:rPr lang="pt-BR" sz="2000" b="1" dirty="0" smtClean="0">
                <a:solidFill>
                  <a:schemeClr val="tx1"/>
                </a:solidFill>
              </a:rPr>
              <a:t>REQUISITOS PARA O PIC SIGILOSO</a:t>
            </a:r>
          </a:p>
          <a:p>
            <a:pPr algn="just"/>
            <a:endParaRPr lang="pt-BR" sz="2000" dirty="0" smtClean="0">
              <a:solidFill>
                <a:schemeClr val="tx1"/>
              </a:solidFill>
            </a:endParaRPr>
          </a:p>
          <a:p>
            <a:pPr marL="647700" indent="-342900" algn="just">
              <a:lnSpc>
                <a:spcPct val="150000"/>
              </a:lnSpc>
              <a:buFont typeface="Wingdings" panose="05000000000000000000" pitchFamily="2" charset="2"/>
              <a:buChar char="q"/>
            </a:pPr>
            <a:r>
              <a:rPr lang="pt-BR" sz="2000" dirty="0" smtClean="0">
                <a:solidFill>
                  <a:schemeClr val="tx1"/>
                </a:solidFill>
              </a:rPr>
              <a:t>DECISÃO FUNDAMENTADA (Fática e Direito)</a:t>
            </a:r>
          </a:p>
          <a:p>
            <a:pPr marL="647700" indent="-342900" algn="just">
              <a:lnSpc>
                <a:spcPct val="150000"/>
              </a:lnSpc>
              <a:buFont typeface="Wingdings" panose="05000000000000000000" pitchFamily="2" charset="2"/>
              <a:buChar char="q"/>
            </a:pPr>
            <a:r>
              <a:rPr lang="pt-BR" sz="2000" dirty="0" smtClean="0">
                <a:solidFill>
                  <a:schemeClr val="tx1"/>
                </a:solidFill>
              </a:rPr>
              <a:t>TOTAL OU PARCIAL</a:t>
            </a:r>
          </a:p>
          <a:p>
            <a:pPr marL="647700" indent="-342900" algn="just">
              <a:lnSpc>
                <a:spcPct val="150000"/>
              </a:lnSpc>
              <a:buFont typeface="Wingdings" panose="05000000000000000000" pitchFamily="2" charset="2"/>
              <a:buChar char="q"/>
            </a:pPr>
            <a:r>
              <a:rPr lang="pt-BR" sz="2000" dirty="0" smtClean="0">
                <a:solidFill>
                  <a:schemeClr val="tx1"/>
                </a:solidFill>
              </a:rPr>
              <a:t>FINALIDADE: INTERESSE DA INVESTIGAÇÃO OU PÚBLICO</a:t>
            </a:r>
          </a:p>
          <a:p>
            <a:pPr marL="647700" indent="-342900" algn="just">
              <a:buFont typeface="Wingdings" panose="05000000000000000000" pitchFamily="2" charset="2"/>
              <a:buChar char="q"/>
            </a:pPr>
            <a:endParaRPr lang="pt-BR" sz="2000" dirty="0" smtClean="0">
              <a:solidFill>
                <a:schemeClr val="tx1"/>
              </a:solidFill>
            </a:endParaRPr>
          </a:p>
          <a:p>
            <a:pPr marL="0" indent="0" algn="just">
              <a:buNone/>
            </a:pPr>
            <a:endParaRPr lang="pt-BR" sz="2000" dirty="0" smtClean="0">
              <a:solidFill>
                <a:schemeClr val="tx1"/>
              </a:solidFill>
            </a:endParaRPr>
          </a:p>
          <a:p>
            <a:pPr marL="0" indent="0" algn="just">
              <a:buNone/>
            </a:pPr>
            <a:endParaRPr lang="pt-BR" sz="2000" b="1" dirty="0">
              <a:solidFill>
                <a:schemeClr val="tx1"/>
              </a:solidFill>
            </a:endParaRPr>
          </a:p>
          <a:p>
            <a:pPr algn="just"/>
            <a:endParaRPr lang="pt-BR" sz="2000" dirty="0" smtClean="0"/>
          </a:p>
          <a:p>
            <a:pPr algn="just"/>
            <a:endParaRPr lang="pt-BR" sz="2000" b="1" dirty="0"/>
          </a:p>
          <a:p>
            <a:pPr marL="0" indent="0" algn="just">
              <a:buNone/>
            </a:pPr>
            <a:endParaRPr lang="pt-BR" sz="2000" dirty="0"/>
          </a:p>
        </p:txBody>
      </p:sp>
    </p:spTree>
    <p:extLst>
      <p:ext uri="{BB962C8B-B14F-4D97-AF65-F5344CB8AC3E}">
        <p14:creationId xmlns:p14="http://schemas.microsoft.com/office/powerpoint/2010/main" val="2676290118"/>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smtClean="0"/>
              <a:t>PERSECUÇÃO CRIMINAL </a:t>
            </a:r>
            <a:endParaRPr lang="pt-BR" sz="3600"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1060552140"/>
              </p:ext>
            </p:extLst>
          </p:nvPr>
        </p:nvGraphicFramePr>
        <p:xfrm>
          <a:off x="581025" y="2181224"/>
          <a:ext cx="11029950" cy="4219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ixaDeTexto 4"/>
          <p:cNvSpPr txBox="1"/>
          <p:nvPr/>
        </p:nvSpPr>
        <p:spPr>
          <a:xfrm>
            <a:off x="2447363" y="2330507"/>
            <a:ext cx="2407025" cy="1477328"/>
          </a:xfrm>
          <a:prstGeom prst="rect">
            <a:avLst/>
          </a:prstGeom>
          <a:solidFill>
            <a:schemeClr val="accent1"/>
          </a:solidFill>
        </p:spPr>
        <p:txBody>
          <a:bodyPr wrap="square" rtlCol="0">
            <a:spAutoFit/>
          </a:bodyPr>
          <a:lstStyle/>
          <a:p>
            <a:pPr algn="ctr"/>
            <a:r>
              <a:rPr lang="pt-BR" i="1" dirty="0" err="1">
                <a:solidFill>
                  <a:schemeClr val="bg1"/>
                </a:solidFill>
              </a:rPr>
              <a:t>Opinio</a:t>
            </a:r>
            <a:r>
              <a:rPr lang="pt-BR" i="1" dirty="0">
                <a:solidFill>
                  <a:schemeClr val="bg1"/>
                </a:solidFill>
              </a:rPr>
              <a:t> </a:t>
            </a:r>
            <a:r>
              <a:rPr lang="pt-BR" i="1" dirty="0" err="1">
                <a:solidFill>
                  <a:schemeClr val="bg1"/>
                </a:solidFill>
              </a:rPr>
              <a:t>Delict</a:t>
            </a:r>
            <a:r>
              <a:rPr lang="pt-BR" i="1" dirty="0">
                <a:solidFill>
                  <a:schemeClr val="bg1"/>
                </a:solidFill>
              </a:rPr>
              <a:t>:</a:t>
            </a:r>
          </a:p>
          <a:p>
            <a:pPr algn="ctr"/>
            <a:r>
              <a:rPr lang="pt-BR" i="1" dirty="0" err="1">
                <a:solidFill>
                  <a:schemeClr val="bg1"/>
                </a:solidFill>
              </a:rPr>
              <a:t>MPEstadual</a:t>
            </a:r>
            <a:endParaRPr lang="pt-BR" i="1" dirty="0">
              <a:solidFill>
                <a:schemeClr val="bg1"/>
              </a:solidFill>
            </a:endParaRPr>
          </a:p>
          <a:p>
            <a:pPr algn="ctr"/>
            <a:r>
              <a:rPr lang="pt-BR" i="1" dirty="0">
                <a:solidFill>
                  <a:schemeClr val="bg1"/>
                </a:solidFill>
              </a:rPr>
              <a:t>MPF</a:t>
            </a:r>
          </a:p>
          <a:p>
            <a:pPr algn="ctr"/>
            <a:r>
              <a:rPr lang="pt-BR" i="1" dirty="0">
                <a:solidFill>
                  <a:schemeClr val="bg1"/>
                </a:solidFill>
              </a:rPr>
              <a:t>MPM</a:t>
            </a:r>
          </a:p>
          <a:p>
            <a:pPr algn="ctr"/>
            <a:r>
              <a:rPr lang="pt-BR" i="1" dirty="0" err="1" smtClean="0">
                <a:solidFill>
                  <a:schemeClr val="bg1"/>
                </a:solidFill>
              </a:rPr>
              <a:t>MPEleitoral</a:t>
            </a:r>
            <a:endParaRPr lang="pt-BR" dirty="0"/>
          </a:p>
        </p:txBody>
      </p:sp>
      <p:sp>
        <p:nvSpPr>
          <p:cNvPr id="10" name="CaixaDeTexto 9"/>
          <p:cNvSpPr txBox="1"/>
          <p:nvPr/>
        </p:nvSpPr>
        <p:spPr>
          <a:xfrm>
            <a:off x="4776494" y="5744769"/>
            <a:ext cx="5216004" cy="923330"/>
          </a:xfrm>
          <a:prstGeom prst="rect">
            <a:avLst/>
          </a:prstGeom>
          <a:solidFill>
            <a:schemeClr val="accent1"/>
          </a:solidFill>
        </p:spPr>
        <p:txBody>
          <a:bodyPr wrap="square" rtlCol="0">
            <a:spAutoFit/>
          </a:bodyPr>
          <a:lstStyle/>
          <a:p>
            <a:pPr algn="ctr"/>
            <a:r>
              <a:rPr lang="pt-BR" dirty="0" smtClean="0">
                <a:solidFill>
                  <a:schemeClr val="bg1"/>
                </a:solidFill>
              </a:rPr>
              <a:t>POLÍCIA </a:t>
            </a:r>
            <a:r>
              <a:rPr lang="pt-BR" dirty="0">
                <a:solidFill>
                  <a:schemeClr val="bg1"/>
                </a:solidFill>
              </a:rPr>
              <a:t>JUDICIÁRIA: PF (IP); PC (IP); E PM (IPM)</a:t>
            </a:r>
          </a:p>
          <a:p>
            <a:pPr algn="ctr"/>
            <a:r>
              <a:rPr lang="pt-BR" dirty="0">
                <a:solidFill>
                  <a:srgbClr val="FF0000"/>
                </a:solidFill>
              </a:rPr>
              <a:t>MP (PIC</a:t>
            </a:r>
            <a:r>
              <a:rPr lang="pt-BR" dirty="0" smtClean="0">
                <a:solidFill>
                  <a:srgbClr val="FF0000"/>
                </a:solidFill>
              </a:rPr>
              <a:t>)</a:t>
            </a:r>
            <a:endParaRPr lang="pt-BR" dirty="0">
              <a:solidFill>
                <a:srgbClr val="FF0000"/>
              </a:solidFill>
            </a:endParaRPr>
          </a:p>
        </p:txBody>
      </p:sp>
      <p:sp>
        <p:nvSpPr>
          <p:cNvPr id="11" name="CaixaDeTexto 10"/>
          <p:cNvSpPr txBox="1"/>
          <p:nvPr/>
        </p:nvSpPr>
        <p:spPr>
          <a:xfrm>
            <a:off x="8559114" y="4118158"/>
            <a:ext cx="3208213" cy="1477328"/>
          </a:xfrm>
          <a:prstGeom prst="rect">
            <a:avLst/>
          </a:prstGeom>
          <a:solidFill>
            <a:schemeClr val="accent1"/>
          </a:solidFill>
        </p:spPr>
        <p:txBody>
          <a:bodyPr wrap="square" rtlCol="0">
            <a:spAutoFit/>
          </a:bodyPr>
          <a:lstStyle/>
          <a:p>
            <a:pPr algn="ctr"/>
            <a:r>
              <a:rPr lang="pt-BR" dirty="0">
                <a:solidFill>
                  <a:schemeClr val="bg1"/>
                </a:solidFill>
              </a:rPr>
              <a:t>Processo</a:t>
            </a:r>
          </a:p>
          <a:p>
            <a:pPr algn="ctr"/>
            <a:r>
              <a:rPr lang="pt-BR" dirty="0">
                <a:solidFill>
                  <a:schemeClr val="bg1"/>
                </a:solidFill>
              </a:rPr>
              <a:t>(Contraditório/ Ampla defesa)</a:t>
            </a:r>
          </a:p>
          <a:p>
            <a:pPr algn="ctr"/>
            <a:endParaRPr lang="pt-BR" dirty="0">
              <a:solidFill>
                <a:schemeClr val="bg1"/>
              </a:solidFill>
            </a:endParaRPr>
          </a:p>
          <a:p>
            <a:pPr algn="ctr"/>
            <a:r>
              <a:rPr lang="pt-BR" dirty="0" smtClean="0">
                <a:solidFill>
                  <a:schemeClr val="bg1"/>
                </a:solidFill>
              </a:rPr>
              <a:t>Condenação</a:t>
            </a:r>
            <a:endParaRPr lang="pt-BR" dirty="0"/>
          </a:p>
        </p:txBody>
      </p:sp>
    </p:spTree>
    <p:extLst>
      <p:ext uri="{BB962C8B-B14F-4D97-AF65-F5344CB8AC3E}">
        <p14:creationId xmlns:p14="http://schemas.microsoft.com/office/powerpoint/2010/main" val="33358236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barn(inVertical)">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arn(inVertical)">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10" grpId="0" animBg="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smtClean="0"/>
              <a:t>Persecução patrimonial </a:t>
            </a:r>
            <a:r>
              <a:rPr lang="pt-BR" sz="3600" dirty="0"/>
              <a:t>(PIC)</a:t>
            </a:r>
          </a:p>
        </p:txBody>
      </p:sp>
      <p:sp>
        <p:nvSpPr>
          <p:cNvPr id="3" name="Espaço Reservado para Conteúdo 2"/>
          <p:cNvSpPr>
            <a:spLocks noGrp="1"/>
          </p:cNvSpPr>
          <p:nvPr>
            <p:ph idx="1"/>
          </p:nvPr>
        </p:nvSpPr>
        <p:spPr>
          <a:xfrm>
            <a:off x="581193" y="2998695"/>
            <a:ext cx="11029615" cy="4020670"/>
          </a:xfrm>
        </p:spPr>
        <p:txBody>
          <a:bodyPr>
            <a:normAutofit/>
          </a:bodyPr>
          <a:lstStyle/>
          <a:p>
            <a:pPr algn="just"/>
            <a:r>
              <a:rPr lang="pt-BR" sz="2000" dirty="0">
                <a:solidFill>
                  <a:schemeClr val="tx1"/>
                </a:solidFill>
              </a:rPr>
              <a:t>Art. 14. A persecução patrimonial voltada à localização de qualquer benefício derivado ou obtido, direta ou indiretamente, da infração penal, ou de bens ou valores lícitos equivalentes, com vistas à propositura de medidas cautelares reais, confisco definitivo e identificação do beneficiário econômico final da conduta, será realizada em anexo autônomo do procedimento investigatório criminal. </a:t>
            </a:r>
            <a:endParaRPr lang="pt-BR" sz="2000" dirty="0" smtClean="0">
              <a:solidFill>
                <a:schemeClr val="tx1"/>
              </a:solidFill>
            </a:endParaRPr>
          </a:p>
          <a:p>
            <a:pPr marL="0" indent="0" algn="just">
              <a:buNone/>
            </a:pPr>
            <a:endParaRPr lang="pt-BR" sz="2000" dirty="0" smtClean="0">
              <a:solidFill>
                <a:schemeClr val="tx1"/>
              </a:solidFill>
            </a:endParaRPr>
          </a:p>
          <a:p>
            <a:pPr algn="just"/>
            <a:r>
              <a:rPr lang="pt-BR" sz="2000" dirty="0" smtClean="0">
                <a:solidFill>
                  <a:schemeClr val="tx1"/>
                </a:solidFill>
              </a:rPr>
              <a:t>Núcleo de Investigação Patrimonial (NIP) do GAECO PI</a:t>
            </a:r>
          </a:p>
          <a:p>
            <a:pPr marL="0" indent="0" algn="just">
              <a:buNone/>
            </a:pPr>
            <a:endParaRPr lang="pt-BR" sz="2000" b="1" dirty="0">
              <a:solidFill>
                <a:schemeClr val="tx1"/>
              </a:solidFill>
            </a:endParaRPr>
          </a:p>
          <a:p>
            <a:pPr algn="just"/>
            <a:endParaRPr lang="pt-BR" sz="2000" dirty="0" smtClean="0"/>
          </a:p>
          <a:p>
            <a:pPr algn="just"/>
            <a:endParaRPr lang="pt-BR" sz="2000" b="1" dirty="0"/>
          </a:p>
          <a:p>
            <a:pPr marL="0" indent="0" algn="just">
              <a:buNone/>
            </a:pPr>
            <a:endParaRPr lang="pt-BR" sz="2000" dirty="0"/>
          </a:p>
        </p:txBody>
      </p:sp>
    </p:spTree>
    <p:extLst>
      <p:ext uri="{BB962C8B-B14F-4D97-AF65-F5344CB8AC3E}">
        <p14:creationId xmlns:p14="http://schemas.microsoft.com/office/powerpoint/2010/main" val="399354922"/>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smtClean="0"/>
              <a:t>DIREITOS DAS VÍTIMAS (PIC</a:t>
            </a:r>
            <a:r>
              <a:rPr lang="pt-BR" sz="3600" dirty="0"/>
              <a:t>)</a:t>
            </a:r>
          </a:p>
        </p:txBody>
      </p:sp>
      <p:sp>
        <p:nvSpPr>
          <p:cNvPr id="3" name="Espaço Reservado para Conteúdo 2"/>
          <p:cNvSpPr>
            <a:spLocks noGrp="1"/>
          </p:cNvSpPr>
          <p:nvPr>
            <p:ph idx="1"/>
          </p:nvPr>
        </p:nvSpPr>
        <p:spPr>
          <a:xfrm>
            <a:off x="581193" y="2837330"/>
            <a:ext cx="11029615" cy="4020670"/>
          </a:xfrm>
        </p:spPr>
        <p:txBody>
          <a:bodyPr>
            <a:normAutofit fontScale="85000" lnSpcReduction="10000"/>
          </a:bodyPr>
          <a:lstStyle/>
          <a:p>
            <a:pPr algn="just"/>
            <a:r>
              <a:rPr lang="pt-BR" sz="2000" dirty="0" smtClean="0">
                <a:solidFill>
                  <a:schemeClr val="tx1"/>
                </a:solidFill>
              </a:rPr>
              <a:t>FINALIDADE MULTIPLA DO PIC: INVESTIGAR (Justa causa), CONSTRIÇÃO PATRIMONIAL E PROTEGER A VÍTIMA</a:t>
            </a:r>
          </a:p>
          <a:p>
            <a:pPr marL="0" indent="0" algn="just">
              <a:buNone/>
            </a:pPr>
            <a:endParaRPr lang="pt-BR" sz="2000" dirty="0" smtClean="0">
              <a:solidFill>
                <a:schemeClr val="tx1"/>
              </a:solidFill>
            </a:endParaRPr>
          </a:p>
          <a:p>
            <a:pPr algn="just"/>
            <a:r>
              <a:rPr lang="pt-BR" sz="2000" b="1" dirty="0" smtClean="0">
                <a:solidFill>
                  <a:schemeClr val="tx1"/>
                </a:solidFill>
              </a:rPr>
              <a:t>DIREITOS DAS VÍTIMAS A SEREM PROTEGIDOS:</a:t>
            </a:r>
          </a:p>
          <a:p>
            <a:pPr marL="0" indent="0" algn="just">
              <a:buNone/>
            </a:pPr>
            <a:endParaRPr lang="pt-BR" b="1" dirty="0" smtClean="0">
              <a:solidFill>
                <a:schemeClr val="tx1"/>
              </a:solidFill>
            </a:endParaRPr>
          </a:p>
          <a:p>
            <a:pPr marL="647700" indent="-342900" algn="just">
              <a:buFont typeface="Wingdings" panose="05000000000000000000" pitchFamily="2" charset="2"/>
              <a:buChar char="q"/>
            </a:pPr>
            <a:r>
              <a:rPr lang="pt-BR" sz="2000" dirty="0" smtClean="0">
                <a:solidFill>
                  <a:schemeClr val="tx1"/>
                </a:solidFill>
              </a:rPr>
              <a:t>DIREITOS PROCESSUAIS (</a:t>
            </a:r>
            <a:r>
              <a:rPr lang="pt-BR" sz="2000" dirty="0" err="1" smtClean="0">
                <a:solidFill>
                  <a:schemeClr val="tx1"/>
                </a:solidFill>
              </a:rPr>
              <a:t>Ex</a:t>
            </a:r>
            <a:r>
              <a:rPr lang="pt-BR" sz="2000" dirty="0" smtClean="0">
                <a:solidFill>
                  <a:schemeClr val="tx1"/>
                </a:solidFill>
              </a:rPr>
              <a:t>: não ter contato com o investigado)</a:t>
            </a:r>
          </a:p>
          <a:p>
            <a:pPr marL="647700" indent="-342900" algn="just">
              <a:buFont typeface="Wingdings" panose="05000000000000000000" pitchFamily="2" charset="2"/>
              <a:buChar char="q"/>
            </a:pPr>
            <a:r>
              <a:rPr lang="pt-BR" sz="2000" dirty="0" smtClean="0">
                <a:solidFill>
                  <a:schemeClr val="tx1"/>
                </a:solidFill>
              </a:rPr>
              <a:t>DIREITOS MATERIAIS (</a:t>
            </a:r>
            <a:r>
              <a:rPr lang="pt-BR" sz="2000" dirty="0" err="1" smtClean="0">
                <a:solidFill>
                  <a:schemeClr val="tx1"/>
                </a:solidFill>
              </a:rPr>
              <a:t>Ex</a:t>
            </a:r>
            <a:r>
              <a:rPr lang="pt-BR" sz="2000" dirty="0" smtClean="0">
                <a:solidFill>
                  <a:schemeClr val="tx1"/>
                </a:solidFill>
              </a:rPr>
              <a:t>: fixação do valor mínimo da reparação do dano em sentença – Art. 387, IV, CPP)</a:t>
            </a:r>
          </a:p>
          <a:p>
            <a:pPr marL="647700" indent="-342900" algn="just">
              <a:buFont typeface="Wingdings" panose="05000000000000000000" pitchFamily="2" charset="2"/>
              <a:buChar char="q"/>
            </a:pPr>
            <a:r>
              <a:rPr lang="pt-BR" sz="2000" dirty="0" smtClean="0">
                <a:solidFill>
                  <a:schemeClr val="tx1"/>
                </a:solidFill>
              </a:rPr>
              <a:t>PRESERVAÇÃO DA INTIMIDADE, VIDA PRIVADA, HONRA E IMAGEM</a:t>
            </a:r>
          </a:p>
          <a:p>
            <a:pPr marL="647700" indent="-342900" algn="just">
              <a:buFont typeface="Wingdings" panose="05000000000000000000" pitchFamily="2" charset="2"/>
              <a:buChar char="q"/>
            </a:pPr>
            <a:r>
              <a:rPr lang="pt-BR" sz="2000" dirty="0" smtClean="0">
                <a:solidFill>
                  <a:schemeClr val="tx1"/>
                </a:solidFill>
              </a:rPr>
              <a:t>INCOLUMIDADE FÍSICA (</a:t>
            </a:r>
            <a:r>
              <a:rPr lang="pt-BR" sz="2000" dirty="0" err="1" smtClean="0">
                <a:solidFill>
                  <a:schemeClr val="tx1"/>
                </a:solidFill>
              </a:rPr>
              <a:t>Ex</a:t>
            </a:r>
            <a:r>
              <a:rPr lang="pt-BR" sz="2000" dirty="0" smtClean="0">
                <a:solidFill>
                  <a:schemeClr val="tx1"/>
                </a:solidFill>
              </a:rPr>
              <a:t>: requisição de proteção policial a vítima ameaçada, programa de proteção a testemunha)</a:t>
            </a:r>
          </a:p>
          <a:p>
            <a:pPr marL="647700" indent="-342900" algn="just">
              <a:buFont typeface="Wingdings" panose="05000000000000000000" pitchFamily="2" charset="2"/>
              <a:buChar char="q"/>
            </a:pPr>
            <a:r>
              <a:rPr lang="pt-BR" sz="2000" dirty="0" smtClean="0">
                <a:solidFill>
                  <a:schemeClr val="tx1"/>
                </a:solidFill>
              </a:rPr>
              <a:t>INCOLUMIDADE PSICOLÓGICA (</a:t>
            </a:r>
            <a:r>
              <a:rPr lang="pt-BR" sz="2000" dirty="0" err="1" smtClean="0">
                <a:solidFill>
                  <a:schemeClr val="tx1"/>
                </a:solidFill>
              </a:rPr>
              <a:t>Ex</a:t>
            </a:r>
            <a:r>
              <a:rPr lang="pt-BR" sz="2000" dirty="0" smtClean="0">
                <a:solidFill>
                  <a:schemeClr val="tx1"/>
                </a:solidFill>
              </a:rPr>
              <a:t>: requisição de atendimento multidisciplinar à rede de saúde)</a:t>
            </a:r>
            <a:endParaRPr lang="pt-BR" sz="2000" dirty="0">
              <a:solidFill>
                <a:schemeClr val="tx1"/>
              </a:solidFill>
            </a:endParaRPr>
          </a:p>
          <a:p>
            <a:pPr algn="just"/>
            <a:endParaRPr lang="pt-BR" sz="2000" dirty="0" smtClean="0"/>
          </a:p>
          <a:p>
            <a:pPr algn="just"/>
            <a:endParaRPr lang="pt-BR" sz="2000" b="1" dirty="0"/>
          </a:p>
          <a:p>
            <a:pPr marL="0" indent="0" algn="just">
              <a:buNone/>
            </a:pPr>
            <a:endParaRPr lang="pt-BR" sz="2000" dirty="0"/>
          </a:p>
        </p:txBody>
      </p:sp>
    </p:spTree>
    <p:extLst>
      <p:ext uri="{BB962C8B-B14F-4D97-AF65-F5344CB8AC3E}">
        <p14:creationId xmlns:p14="http://schemas.microsoft.com/office/powerpoint/2010/main" val="3672627592"/>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smtClean="0"/>
              <a:t>Acordo de não persecução penal (PIC</a:t>
            </a:r>
            <a:r>
              <a:rPr lang="pt-BR" sz="3600" dirty="0"/>
              <a:t>)</a:t>
            </a:r>
          </a:p>
        </p:txBody>
      </p:sp>
      <p:sp>
        <p:nvSpPr>
          <p:cNvPr id="3" name="Espaço Reservado para Conteúdo 2"/>
          <p:cNvSpPr>
            <a:spLocks noGrp="1"/>
          </p:cNvSpPr>
          <p:nvPr>
            <p:ph idx="1"/>
          </p:nvPr>
        </p:nvSpPr>
        <p:spPr>
          <a:xfrm>
            <a:off x="581193" y="2528048"/>
            <a:ext cx="11029615" cy="4020670"/>
          </a:xfrm>
        </p:spPr>
        <p:txBody>
          <a:bodyPr>
            <a:normAutofit/>
          </a:bodyPr>
          <a:lstStyle/>
          <a:p>
            <a:pPr algn="just"/>
            <a:r>
              <a:rPr lang="pt-BR" sz="2000" dirty="0">
                <a:solidFill>
                  <a:schemeClr val="tx1"/>
                </a:solidFill>
              </a:rPr>
              <a:t>Art. 18. Não sendo o caso de arquivamento, o Ministério Público poderá propor ao investigado acordo de não persecução penal quando, cominada pena mínima inferior a 4 </a:t>
            </a:r>
            <a:r>
              <a:rPr lang="pt-BR" sz="2000" dirty="0" smtClean="0">
                <a:solidFill>
                  <a:schemeClr val="tx1"/>
                </a:solidFill>
              </a:rPr>
              <a:t>(</a:t>
            </a:r>
            <a:r>
              <a:rPr lang="pt-BR" sz="2000" dirty="0">
                <a:solidFill>
                  <a:schemeClr val="tx1"/>
                </a:solidFill>
              </a:rPr>
              <a:t>quatro) anos e o crime não for cometido com violência ou grave ameaça a pessoa, o investigado tiver confessado formal e circunstanciadamente a sua prática, mediante as seguintes condições, ajustadas cumulativa ou alternativamente: (Redação dada pela Resolução n° 183, de 24 de janeiro de 2018) </a:t>
            </a:r>
            <a:endParaRPr lang="pt-BR" sz="2000" dirty="0" smtClean="0">
              <a:solidFill>
                <a:schemeClr val="tx1"/>
              </a:solidFill>
            </a:endParaRPr>
          </a:p>
          <a:p>
            <a:pPr marL="0" indent="0" algn="just">
              <a:buNone/>
            </a:pPr>
            <a:endParaRPr lang="pt-BR" sz="2000" dirty="0" smtClean="0">
              <a:solidFill>
                <a:schemeClr val="tx1"/>
              </a:solidFill>
            </a:endParaRPr>
          </a:p>
          <a:p>
            <a:pPr algn="just"/>
            <a:r>
              <a:rPr lang="pt-BR" sz="2000" dirty="0" smtClean="0">
                <a:solidFill>
                  <a:schemeClr val="tx1"/>
                </a:solidFill>
              </a:rPr>
              <a:t>EXPOSIÇÃO - CAOCRIM MPPI: </a:t>
            </a:r>
            <a:r>
              <a:rPr lang="pt-BR" sz="2000" b="1" u="sng" dirty="0">
                <a:solidFill>
                  <a:srgbClr val="FF0000"/>
                </a:solidFill>
              </a:rPr>
              <a:t>https://www.youtube.com/watch?v=Qf_2sAF3WWA</a:t>
            </a:r>
            <a:endParaRPr lang="pt-BR" sz="2000" dirty="0" smtClean="0">
              <a:solidFill>
                <a:schemeClr val="tx1"/>
              </a:solidFill>
            </a:endParaRPr>
          </a:p>
          <a:p>
            <a:pPr algn="just"/>
            <a:endParaRPr lang="pt-BR" sz="2000" b="1" dirty="0"/>
          </a:p>
          <a:p>
            <a:pPr marL="0" indent="0" algn="just">
              <a:buNone/>
            </a:pPr>
            <a:endParaRPr lang="pt-BR" sz="2000" dirty="0"/>
          </a:p>
        </p:txBody>
      </p:sp>
    </p:spTree>
    <p:extLst>
      <p:ext uri="{BB962C8B-B14F-4D97-AF65-F5344CB8AC3E}">
        <p14:creationId xmlns:p14="http://schemas.microsoft.com/office/powerpoint/2010/main" val="2763360796"/>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smtClean="0"/>
              <a:t>CONCLUSÃO (PIC</a:t>
            </a:r>
            <a:r>
              <a:rPr lang="pt-BR" sz="3600" dirty="0"/>
              <a:t>)</a:t>
            </a:r>
          </a:p>
        </p:txBody>
      </p:sp>
      <p:sp>
        <p:nvSpPr>
          <p:cNvPr id="3" name="Espaço Reservado para Conteúdo 2"/>
          <p:cNvSpPr>
            <a:spLocks noGrp="1"/>
          </p:cNvSpPr>
          <p:nvPr>
            <p:ph idx="1"/>
          </p:nvPr>
        </p:nvSpPr>
        <p:spPr>
          <a:xfrm>
            <a:off x="581193" y="2528048"/>
            <a:ext cx="11029615" cy="4020670"/>
          </a:xfrm>
        </p:spPr>
        <p:txBody>
          <a:bodyPr>
            <a:normAutofit fontScale="92500" lnSpcReduction="20000"/>
          </a:bodyPr>
          <a:lstStyle/>
          <a:p>
            <a:pPr algn="just"/>
            <a:r>
              <a:rPr lang="pt-BR" sz="2000" dirty="0" smtClean="0">
                <a:solidFill>
                  <a:schemeClr val="tx1"/>
                </a:solidFill>
              </a:rPr>
              <a:t>PRAZO PARA CONCLUSÃO: 90 DIAS (PRORROGÁVEL)</a:t>
            </a:r>
          </a:p>
          <a:p>
            <a:pPr marL="0" indent="0" algn="just">
              <a:buNone/>
            </a:pPr>
            <a:endParaRPr lang="pt-BR" sz="2000" dirty="0" smtClean="0">
              <a:solidFill>
                <a:schemeClr val="tx1"/>
              </a:solidFill>
            </a:endParaRPr>
          </a:p>
          <a:p>
            <a:pPr algn="just"/>
            <a:r>
              <a:rPr lang="pt-BR" sz="2000" b="1" dirty="0" smtClean="0">
                <a:solidFill>
                  <a:schemeClr val="tx1"/>
                </a:solidFill>
              </a:rPr>
              <a:t>REQUISITOS PARA PRORROGAÇÃO DO PRAZO DE CONCLUSÃO:</a:t>
            </a:r>
          </a:p>
          <a:p>
            <a:pPr marL="0" indent="0" algn="just">
              <a:buNone/>
            </a:pPr>
            <a:endParaRPr lang="pt-BR" sz="2000" b="1" dirty="0" smtClean="0">
              <a:solidFill>
                <a:schemeClr val="tx1"/>
              </a:solidFill>
            </a:endParaRPr>
          </a:p>
          <a:p>
            <a:pPr marL="647700" indent="-342900" algn="just">
              <a:buFont typeface="Wingdings" panose="05000000000000000000" pitchFamily="2" charset="2"/>
              <a:buChar char="q"/>
            </a:pPr>
            <a:r>
              <a:rPr lang="pt-BR" sz="2000" dirty="0" smtClean="0">
                <a:solidFill>
                  <a:schemeClr val="tx1"/>
                </a:solidFill>
              </a:rPr>
              <a:t>PORTARIA</a:t>
            </a:r>
            <a:r>
              <a:rPr lang="pt-BR" sz="2000" dirty="0" smtClean="0">
                <a:solidFill>
                  <a:schemeClr val="tx1"/>
                </a:solidFill>
              </a:rPr>
              <a:t> FUNDAMENTADA </a:t>
            </a:r>
            <a:r>
              <a:rPr lang="pt-BR" sz="2000" dirty="0" smtClean="0">
                <a:solidFill>
                  <a:schemeClr val="tx1"/>
                </a:solidFill>
              </a:rPr>
              <a:t>DO PRESIDENTE DO PIC </a:t>
            </a:r>
          </a:p>
          <a:p>
            <a:pPr marL="647700" indent="-342900" algn="just">
              <a:buFont typeface="Wingdings" panose="05000000000000000000" pitchFamily="2" charset="2"/>
              <a:buChar char="q"/>
            </a:pPr>
            <a:r>
              <a:rPr lang="pt-BR" sz="2000" dirty="0" smtClean="0">
                <a:solidFill>
                  <a:schemeClr val="tx1"/>
                </a:solidFill>
              </a:rPr>
              <a:t>PRORROGAÇÕES SUCESSIVAS, POR IGUAL PERÍODO (90 DIAS)</a:t>
            </a:r>
          </a:p>
          <a:p>
            <a:pPr marL="647700" indent="-342900" algn="just">
              <a:buFont typeface="Wingdings" panose="05000000000000000000" pitchFamily="2" charset="2"/>
              <a:buChar char="q"/>
            </a:pPr>
            <a:r>
              <a:rPr lang="pt-BR" sz="2000" dirty="0" smtClean="0">
                <a:solidFill>
                  <a:schemeClr val="tx1"/>
                </a:solidFill>
              </a:rPr>
              <a:t>PONTUAR DILIGÊNCIAS INDISPENSÁVEIS A SEREM REALIZADAS DURANTE O PERÍODO PRORROGADO</a:t>
            </a:r>
          </a:p>
          <a:p>
            <a:pPr marL="647700" indent="-342900" algn="just">
              <a:buFont typeface="Wingdings" panose="05000000000000000000" pitchFamily="2" charset="2"/>
              <a:buChar char="q"/>
            </a:pPr>
            <a:r>
              <a:rPr lang="pt-BR" sz="2000" dirty="0" smtClean="0">
                <a:solidFill>
                  <a:schemeClr val="tx1"/>
                </a:solidFill>
              </a:rPr>
              <a:t>PUBLICIDADE DO DESPACHO (PIC PÚBLICO)</a:t>
            </a:r>
          </a:p>
          <a:p>
            <a:pPr marL="647700" indent="-342900" algn="just">
              <a:buFont typeface="Wingdings" panose="05000000000000000000" pitchFamily="2" charset="2"/>
              <a:buChar char="q"/>
            </a:pPr>
            <a:r>
              <a:rPr lang="pt-BR" sz="2000" b="1" dirty="0" smtClean="0">
                <a:solidFill>
                  <a:srgbClr val="FF0000"/>
                </a:solidFill>
              </a:rPr>
              <a:t>COMUNICAR ÓRGÃO SUPERIOR (CSMP)? NÃO. </a:t>
            </a:r>
          </a:p>
          <a:p>
            <a:pPr marL="647700" indent="-342900" algn="just">
              <a:buFont typeface="Wingdings" panose="05000000000000000000" pitchFamily="2" charset="2"/>
              <a:buChar char="q"/>
            </a:pPr>
            <a:r>
              <a:rPr lang="pt-BR" sz="2000" b="1" dirty="0" smtClean="0">
                <a:solidFill>
                  <a:srgbClr val="FF0000"/>
                </a:solidFill>
              </a:rPr>
              <a:t>COMUNICAR O INVESTIGADO? NÃO</a:t>
            </a:r>
          </a:p>
          <a:p>
            <a:pPr marL="647700" indent="-342900" algn="just">
              <a:buFont typeface="Wingdings" panose="05000000000000000000" pitchFamily="2" charset="2"/>
              <a:buChar char="q"/>
            </a:pPr>
            <a:endParaRPr lang="pt-BR" sz="2000" dirty="0" smtClean="0">
              <a:solidFill>
                <a:schemeClr val="tx1"/>
              </a:solidFill>
            </a:endParaRPr>
          </a:p>
          <a:p>
            <a:pPr algn="just"/>
            <a:endParaRPr lang="pt-BR" sz="2000" b="1" dirty="0"/>
          </a:p>
          <a:p>
            <a:pPr marL="0" indent="0" algn="just">
              <a:buNone/>
            </a:pPr>
            <a:endParaRPr lang="pt-BR" sz="2000" dirty="0"/>
          </a:p>
        </p:txBody>
      </p:sp>
    </p:spTree>
    <p:extLst>
      <p:ext uri="{BB962C8B-B14F-4D97-AF65-F5344CB8AC3E}">
        <p14:creationId xmlns:p14="http://schemas.microsoft.com/office/powerpoint/2010/main" val="1778639857"/>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smtClean="0"/>
              <a:t>ARQUIVAMENTO (PIC</a:t>
            </a:r>
            <a:r>
              <a:rPr lang="pt-BR" sz="3600" dirty="0"/>
              <a:t>)</a:t>
            </a:r>
          </a:p>
        </p:txBody>
      </p:sp>
      <p:sp>
        <p:nvSpPr>
          <p:cNvPr id="3" name="Espaço Reservado para Conteúdo 2"/>
          <p:cNvSpPr>
            <a:spLocks noGrp="1"/>
          </p:cNvSpPr>
          <p:nvPr>
            <p:ph idx="1"/>
          </p:nvPr>
        </p:nvSpPr>
        <p:spPr>
          <a:xfrm>
            <a:off x="581193" y="2741529"/>
            <a:ext cx="11029615" cy="4020670"/>
          </a:xfrm>
        </p:spPr>
        <p:txBody>
          <a:bodyPr>
            <a:normAutofit/>
          </a:bodyPr>
          <a:lstStyle/>
          <a:p>
            <a:pPr algn="just"/>
            <a:r>
              <a:rPr lang="pt-BR" sz="2000" dirty="0" smtClean="0">
                <a:solidFill>
                  <a:schemeClr val="tx1"/>
                </a:solidFill>
              </a:rPr>
              <a:t>QUANDO HAVERÁ ARQUIVAMENTO? QUANDO NÃO ENCONTRADA JUSTA CAUSA (INDÍCIOS DE AUTORIA E PROVA DA MATERIALIDADE)</a:t>
            </a:r>
          </a:p>
          <a:p>
            <a:pPr marL="0" indent="0" algn="just">
              <a:buNone/>
            </a:pPr>
            <a:endParaRPr lang="pt-BR" sz="2000" dirty="0" smtClean="0">
              <a:solidFill>
                <a:schemeClr val="tx1"/>
              </a:solidFill>
            </a:endParaRPr>
          </a:p>
          <a:p>
            <a:pPr marL="0" indent="0" algn="just">
              <a:buNone/>
            </a:pPr>
            <a:endParaRPr lang="pt-BR" sz="2000" dirty="0" smtClean="0">
              <a:solidFill>
                <a:schemeClr val="tx1"/>
              </a:solidFill>
            </a:endParaRPr>
          </a:p>
          <a:p>
            <a:pPr marL="647700" indent="-342900" algn="just">
              <a:buFont typeface="Wingdings" panose="05000000000000000000" pitchFamily="2" charset="2"/>
              <a:buChar char="q"/>
            </a:pPr>
            <a:endParaRPr lang="pt-BR" sz="2000" dirty="0" smtClean="0">
              <a:solidFill>
                <a:schemeClr val="tx1"/>
              </a:solidFill>
            </a:endParaRPr>
          </a:p>
          <a:p>
            <a:pPr algn="just"/>
            <a:endParaRPr lang="pt-BR" sz="2000" b="1" dirty="0"/>
          </a:p>
          <a:p>
            <a:pPr marL="0" indent="0" algn="just">
              <a:buNone/>
            </a:pPr>
            <a:endParaRPr lang="pt-BR" sz="2000" dirty="0"/>
          </a:p>
        </p:txBody>
      </p:sp>
    </p:spTree>
    <p:extLst>
      <p:ext uri="{BB962C8B-B14F-4D97-AF65-F5344CB8AC3E}">
        <p14:creationId xmlns:p14="http://schemas.microsoft.com/office/powerpoint/2010/main" val="288018050"/>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81192" y="702156"/>
            <a:ext cx="11029616" cy="871150"/>
          </a:xfrm>
        </p:spPr>
        <p:txBody>
          <a:bodyPr>
            <a:normAutofit/>
          </a:bodyPr>
          <a:lstStyle/>
          <a:p>
            <a:r>
              <a:rPr lang="pt-BR" sz="3600" dirty="0" smtClean="0"/>
              <a:t>ARQUIVAMENTO </a:t>
            </a:r>
            <a:endParaRPr lang="pt-BR" sz="3600" dirty="0"/>
          </a:p>
        </p:txBody>
      </p:sp>
      <p:sp>
        <p:nvSpPr>
          <p:cNvPr id="3" name="Espaço Reservado para Conteúdo 2"/>
          <p:cNvSpPr>
            <a:spLocks noGrp="1"/>
          </p:cNvSpPr>
          <p:nvPr>
            <p:ph idx="1"/>
          </p:nvPr>
        </p:nvSpPr>
        <p:spPr>
          <a:xfrm>
            <a:off x="581193" y="2741529"/>
            <a:ext cx="11029615" cy="4020670"/>
          </a:xfrm>
        </p:spPr>
        <p:txBody>
          <a:bodyPr>
            <a:normAutofit/>
          </a:bodyPr>
          <a:lstStyle/>
          <a:p>
            <a:pPr marL="0" indent="0" algn="just">
              <a:buNone/>
            </a:pPr>
            <a:endParaRPr lang="pt-BR" sz="2000" dirty="0" smtClean="0">
              <a:solidFill>
                <a:schemeClr val="tx1"/>
              </a:solidFill>
            </a:endParaRPr>
          </a:p>
          <a:p>
            <a:pPr marL="0" indent="0" algn="just">
              <a:buNone/>
            </a:pPr>
            <a:endParaRPr lang="pt-BR" sz="2000" dirty="0" smtClean="0">
              <a:solidFill>
                <a:schemeClr val="tx1"/>
              </a:solidFill>
            </a:endParaRPr>
          </a:p>
          <a:p>
            <a:pPr marL="647700" indent="-342900" algn="just">
              <a:buFont typeface="Wingdings" panose="05000000000000000000" pitchFamily="2" charset="2"/>
              <a:buChar char="q"/>
            </a:pPr>
            <a:endParaRPr lang="pt-BR" sz="2000" dirty="0" smtClean="0">
              <a:solidFill>
                <a:schemeClr val="tx1"/>
              </a:solidFill>
            </a:endParaRPr>
          </a:p>
          <a:p>
            <a:pPr algn="just"/>
            <a:endParaRPr lang="pt-BR" sz="2000" b="1" dirty="0"/>
          </a:p>
          <a:p>
            <a:pPr marL="0" indent="0" algn="just">
              <a:buNone/>
            </a:pPr>
            <a:endParaRPr lang="pt-BR" sz="2000" dirty="0"/>
          </a:p>
        </p:txBody>
      </p:sp>
      <p:graphicFrame>
        <p:nvGraphicFramePr>
          <p:cNvPr id="4" name="Tabela 3"/>
          <p:cNvGraphicFramePr>
            <a:graphicFrameLocks noGrp="1"/>
          </p:cNvGraphicFramePr>
          <p:nvPr>
            <p:extLst>
              <p:ext uri="{D42A27DB-BD31-4B8C-83A1-F6EECF244321}">
                <p14:modId xmlns:p14="http://schemas.microsoft.com/office/powerpoint/2010/main" val="3581715521"/>
              </p:ext>
            </p:extLst>
          </p:nvPr>
        </p:nvGraphicFramePr>
        <p:xfrm>
          <a:off x="519196" y="1997030"/>
          <a:ext cx="11153608" cy="4490720"/>
        </p:xfrm>
        <a:graphic>
          <a:graphicData uri="http://schemas.openxmlformats.org/drawingml/2006/table">
            <a:tbl>
              <a:tblPr firstRow="1" bandRow="1">
                <a:tableStyleId>{5C22544A-7EE6-4342-B048-85BDC9FD1C3A}</a:tableStyleId>
              </a:tblPr>
              <a:tblGrid>
                <a:gridCol w="2433918"/>
                <a:gridCol w="2007843"/>
                <a:gridCol w="2250403"/>
                <a:gridCol w="2230722"/>
                <a:gridCol w="2230722"/>
              </a:tblGrid>
              <a:tr h="370840">
                <a:tc>
                  <a:txBody>
                    <a:bodyPr/>
                    <a:lstStyle/>
                    <a:p>
                      <a:pPr algn="ctr"/>
                      <a:endParaRPr lang="pt-BR" dirty="0"/>
                    </a:p>
                  </a:txBody>
                  <a:tcPr/>
                </a:tc>
                <a:tc>
                  <a:txBody>
                    <a:bodyPr/>
                    <a:lstStyle/>
                    <a:p>
                      <a:pPr algn="ctr"/>
                      <a:r>
                        <a:rPr lang="pt-BR" b="1" dirty="0" smtClean="0"/>
                        <a:t>PIC</a:t>
                      </a:r>
                      <a:endParaRPr lang="pt-BR" b="1" dirty="0"/>
                    </a:p>
                  </a:txBody>
                  <a:tcPr/>
                </a:tc>
                <a:tc>
                  <a:txBody>
                    <a:bodyPr/>
                    <a:lstStyle/>
                    <a:p>
                      <a:pPr algn="ctr"/>
                      <a:r>
                        <a:rPr lang="pt-BR" b="1" dirty="0" smtClean="0"/>
                        <a:t>NF CRIMINAL</a:t>
                      </a:r>
                      <a:endParaRPr lang="pt-BR" b="1" dirty="0"/>
                    </a:p>
                  </a:txBody>
                  <a:tcPr/>
                </a:tc>
                <a:tc>
                  <a:txBody>
                    <a:bodyPr/>
                    <a:lstStyle/>
                    <a:p>
                      <a:pPr algn="ctr"/>
                      <a:r>
                        <a:rPr lang="pt-BR" b="1" dirty="0" smtClean="0"/>
                        <a:t>ACORDO</a:t>
                      </a:r>
                      <a:r>
                        <a:rPr lang="pt-BR" b="1" baseline="0" dirty="0" smtClean="0"/>
                        <a:t> DE NPP EM PIC ou IP</a:t>
                      </a:r>
                      <a:endParaRPr lang="pt-BR" b="1" dirty="0"/>
                    </a:p>
                  </a:txBody>
                  <a:tcPr/>
                </a:tc>
                <a:tc>
                  <a:txBody>
                    <a:bodyPr/>
                    <a:lstStyle/>
                    <a:p>
                      <a:pPr algn="ctr"/>
                      <a:r>
                        <a:rPr lang="pt-BR" b="1" dirty="0" smtClean="0"/>
                        <a:t>PEÇAS</a:t>
                      </a:r>
                      <a:r>
                        <a:rPr lang="pt-BR" b="1" baseline="0" dirty="0" smtClean="0"/>
                        <a:t> DE INFORMAÇÃO (NF CRIMINAL?)</a:t>
                      </a:r>
                      <a:endParaRPr lang="pt-BR" b="1" dirty="0"/>
                    </a:p>
                  </a:txBody>
                  <a:tcPr>
                    <a:solidFill>
                      <a:srgbClr val="FF0000"/>
                    </a:solidFill>
                  </a:tcPr>
                </a:tc>
              </a:tr>
              <a:tr h="370840">
                <a:tc>
                  <a:txBody>
                    <a:bodyPr/>
                    <a:lstStyle/>
                    <a:p>
                      <a:pPr algn="ctr"/>
                      <a:r>
                        <a:rPr lang="pt-BR" b="1" dirty="0" smtClean="0"/>
                        <a:t>RES</a:t>
                      </a:r>
                      <a:r>
                        <a:rPr lang="pt-BR" b="1" baseline="0" dirty="0" smtClean="0"/>
                        <a:t> 181, CNMP</a:t>
                      </a:r>
                      <a:endParaRPr lang="pt-BR" b="1" dirty="0"/>
                    </a:p>
                  </a:txBody>
                  <a:tcPr/>
                </a:tc>
                <a:tc>
                  <a:txBody>
                    <a:bodyPr/>
                    <a:lstStyle/>
                    <a:p>
                      <a:pPr algn="ctr"/>
                      <a:r>
                        <a:rPr lang="pt-BR" dirty="0" smtClean="0"/>
                        <a:t>Juiz ou Órgão</a:t>
                      </a:r>
                      <a:r>
                        <a:rPr lang="pt-BR" baseline="0" dirty="0" smtClean="0"/>
                        <a:t> Superior</a:t>
                      </a:r>
                      <a:endParaRPr lang="pt-BR" dirty="0"/>
                    </a:p>
                  </a:txBody>
                  <a:tcPr/>
                </a:tc>
                <a:tc>
                  <a:txBody>
                    <a:bodyPr/>
                    <a:lstStyle/>
                    <a:p>
                      <a:pPr algn="ctr"/>
                      <a:r>
                        <a:rPr lang="pt-BR" dirty="0" smtClean="0"/>
                        <a:t>-</a:t>
                      </a:r>
                      <a:endParaRPr lang="pt-BR" dirty="0"/>
                    </a:p>
                  </a:txBody>
                  <a:tcPr/>
                </a:tc>
                <a:tc>
                  <a:txBody>
                    <a:bodyPr/>
                    <a:lstStyle/>
                    <a:p>
                      <a:pPr algn="ctr"/>
                      <a:r>
                        <a:rPr lang="pt-BR" dirty="0" smtClean="0"/>
                        <a:t>Juiz </a:t>
                      </a:r>
                      <a:endParaRPr lang="pt-BR" dirty="0"/>
                    </a:p>
                  </a:txBody>
                  <a:tcPr/>
                </a:tc>
                <a:tc>
                  <a:txBody>
                    <a:bodyPr/>
                    <a:lstStyle/>
                    <a:p>
                      <a:pPr algn="ctr"/>
                      <a:r>
                        <a:rPr lang="pt-BR" dirty="0" smtClean="0"/>
                        <a:t>Juiz ou Órgão Superior</a:t>
                      </a:r>
                      <a:endParaRPr lang="pt-BR" dirty="0"/>
                    </a:p>
                  </a:txBody>
                  <a:tcPr>
                    <a:solidFill>
                      <a:srgbClr val="FF0000"/>
                    </a:solidFill>
                  </a:tcPr>
                </a:tc>
              </a:tr>
              <a:tr h="370840">
                <a:tc>
                  <a:txBody>
                    <a:bodyPr/>
                    <a:lstStyle/>
                    <a:p>
                      <a:pPr algn="ctr"/>
                      <a:r>
                        <a:rPr lang="pt-BR" b="1" dirty="0" smtClean="0"/>
                        <a:t>ART. 28, CPP</a:t>
                      </a:r>
                      <a:endParaRPr lang="pt-BR" b="1" dirty="0"/>
                    </a:p>
                  </a:txBody>
                  <a:tcPr/>
                </a:tc>
                <a:tc>
                  <a:txBody>
                    <a:bodyPr/>
                    <a:lstStyle/>
                    <a:p>
                      <a:pPr algn="ctr"/>
                      <a:r>
                        <a:rPr lang="pt-BR" dirty="0" smtClean="0"/>
                        <a:t>Juiz</a:t>
                      </a:r>
                      <a:endParaRPr lang="pt-BR" dirty="0"/>
                    </a:p>
                  </a:txBody>
                  <a:tcPr/>
                </a:tc>
                <a:tc>
                  <a:txBody>
                    <a:bodyPr/>
                    <a:lstStyle/>
                    <a:p>
                      <a:pPr algn="ctr"/>
                      <a:r>
                        <a:rPr lang="pt-BR" dirty="0" smtClean="0"/>
                        <a:t>-</a:t>
                      </a:r>
                      <a:endParaRPr lang="pt-BR" dirty="0"/>
                    </a:p>
                  </a:txBody>
                  <a:tcPr/>
                </a:tc>
                <a:tc>
                  <a:txBody>
                    <a:bodyPr/>
                    <a:lstStyle/>
                    <a:p>
                      <a:pPr algn="ctr"/>
                      <a:r>
                        <a:rPr lang="pt-BR" dirty="0" smtClean="0"/>
                        <a:t>-</a:t>
                      </a:r>
                      <a:endParaRPr lang="pt-BR" dirty="0"/>
                    </a:p>
                  </a:txBody>
                  <a:tcPr/>
                </a:tc>
                <a:tc>
                  <a:txBody>
                    <a:bodyPr/>
                    <a:lstStyle/>
                    <a:p>
                      <a:pPr algn="ctr"/>
                      <a:r>
                        <a:rPr lang="pt-BR" dirty="0" smtClean="0"/>
                        <a:t>Juiz</a:t>
                      </a:r>
                      <a:endParaRPr lang="pt-BR" dirty="0"/>
                    </a:p>
                  </a:txBody>
                  <a:tcPr>
                    <a:solidFill>
                      <a:srgbClr val="FF0000"/>
                    </a:solidFill>
                  </a:tcPr>
                </a:tc>
              </a:tr>
              <a:tr h="370840">
                <a:tc>
                  <a:txBody>
                    <a:bodyPr/>
                    <a:lstStyle/>
                    <a:p>
                      <a:pPr algn="ctr"/>
                      <a:r>
                        <a:rPr lang="pt-BR" b="1" dirty="0" smtClean="0"/>
                        <a:t>RI do</a:t>
                      </a:r>
                      <a:r>
                        <a:rPr lang="pt-BR" b="1" baseline="0" dirty="0" smtClean="0"/>
                        <a:t> CSMP PI</a:t>
                      </a:r>
                    </a:p>
                    <a:p>
                      <a:pPr algn="ctr"/>
                      <a:r>
                        <a:rPr lang="pt-BR" b="0" i="1" baseline="0" dirty="0" smtClean="0"/>
                        <a:t>(Res. 03/2017)</a:t>
                      </a:r>
                      <a:endParaRPr lang="pt-BR" b="0" i="1" dirty="0"/>
                    </a:p>
                  </a:txBody>
                  <a:tcPr/>
                </a:tc>
                <a:tc>
                  <a:txBody>
                    <a:bodyPr/>
                    <a:lstStyle/>
                    <a:p>
                      <a:pPr algn="ctr"/>
                      <a:r>
                        <a:rPr lang="pt-BR" dirty="0" smtClean="0"/>
                        <a:t>CSMP PI</a:t>
                      </a:r>
                    </a:p>
                    <a:p>
                      <a:pPr algn="ctr"/>
                      <a:r>
                        <a:rPr lang="pt-BR" i="1" dirty="0" smtClean="0"/>
                        <a:t>(Art. 17, VII, Res 03/2017)</a:t>
                      </a:r>
                      <a:endParaRPr lang="pt-BR" i="1" dirty="0"/>
                    </a:p>
                  </a:txBody>
                  <a:tcPr/>
                </a:tc>
                <a:tc>
                  <a:txBody>
                    <a:bodyPr/>
                    <a:lstStyle/>
                    <a:p>
                      <a:pPr algn="ctr"/>
                      <a:r>
                        <a:rPr lang="pt-BR" dirty="0" smtClean="0"/>
                        <a:t>-</a:t>
                      </a:r>
                      <a:endParaRPr lang="pt-BR" dirty="0"/>
                    </a:p>
                  </a:txBody>
                  <a:tcPr/>
                </a:tc>
                <a:tc>
                  <a:txBody>
                    <a:bodyPr/>
                    <a:lstStyle/>
                    <a:p>
                      <a:pPr algn="ctr"/>
                      <a:r>
                        <a:rPr lang="pt-BR" dirty="0" smtClean="0"/>
                        <a:t>-</a:t>
                      </a:r>
                      <a:endParaRPr lang="pt-BR" dirty="0"/>
                    </a:p>
                  </a:txBody>
                  <a:tcPr/>
                </a:tc>
                <a:tc>
                  <a:txBody>
                    <a:bodyPr/>
                    <a:lstStyle/>
                    <a:p>
                      <a:pPr algn="ctr"/>
                      <a:r>
                        <a:rPr lang="pt-BR" dirty="0" smtClean="0"/>
                        <a:t>CSMP</a:t>
                      </a:r>
                      <a:r>
                        <a:rPr lang="pt-BR" baseline="0" dirty="0" smtClean="0"/>
                        <a:t> PI</a:t>
                      </a:r>
                    </a:p>
                    <a:p>
                      <a:pPr marL="0" marR="0" lvl="0" indent="0" algn="ctr" defTabSz="457200" rtl="0" eaLnBrk="1" fontAlgn="auto" latinLnBrk="0" hangingPunct="1">
                        <a:lnSpc>
                          <a:spcPct val="100000"/>
                        </a:lnSpc>
                        <a:spcBef>
                          <a:spcPts val="0"/>
                        </a:spcBef>
                        <a:spcAft>
                          <a:spcPts val="0"/>
                        </a:spcAft>
                        <a:buClrTx/>
                        <a:buSzTx/>
                        <a:buFontTx/>
                        <a:buNone/>
                        <a:tabLst/>
                        <a:defRPr/>
                      </a:pPr>
                      <a:r>
                        <a:rPr lang="pt-BR" i="1" dirty="0" smtClean="0"/>
                        <a:t>(Art. 17, VII, Res 03/2017)</a:t>
                      </a:r>
                      <a:endParaRPr lang="pt-BR" dirty="0"/>
                    </a:p>
                  </a:txBody>
                  <a:tcPr>
                    <a:solidFill>
                      <a:srgbClr val="FF0000"/>
                    </a:solidFill>
                  </a:tcPr>
                </a:tc>
              </a:tr>
              <a:tr h="370840">
                <a:tc>
                  <a:txBody>
                    <a:bodyPr/>
                    <a:lstStyle/>
                    <a:p>
                      <a:pPr algn="ctr"/>
                      <a:r>
                        <a:rPr lang="pt-BR" b="1" dirty="0" smtClean="0"/>
                        <a:t>CGMP PI</a:t>
                      </a:r>
                    </a:p>
                    <a:p>
                      <a:pPr algn="ctr"/>
                      <a:r>
                        <a:rPr lang="pt-BR" b="0" i="1" dirty="0" smtClean="0"/>
                        <a:t>(</a:t>
                      </a:r>
                      <a:r>
                        <a:rPr lang="pt-BR" b="0" i="1" dirty="0" err="1" smtClean="0"/>
                        <a:t>Recom</a:t>
                      </a:r>
                      <a:r>
                        <a:rPr lang="pt-BR" b="0" i="1" dirty="0" smtClean="0"/>
                        <a:t>.</a:t>
                      </a:r>
                      <a:r>
                        <a:rPr lang="pt-BR" b="0" i="1" baseline="0" dirty="0" smtClean="0"/>
                        <a:t> </a:t>
                      </a:r>
                      <a:r>
                        <a:rPr lang="pt-BR" b="0" i="1" baseline="0" dirty="0" smtClean="0"/>
                        <a:t>09/2017)</a:t>
                      </a:r>
                      <a:endParaRPr lang="pt-BR" b="0" i="1" dirty="0"/>
                    </a:p>
                  </a:txBody>
                  <a:tcPr/>
                </a:tc>
                <a:tc>
                  <a:txBody>
                    <a:bodyPr/>
                    <a:lstStyle/>
                    <a:p>
                      <a:pPr algn="ctr"/>
                      <a:r>
                        <a:rPr lang="pt-BR" dirty="0" smtClean="0"/>
                        <a:t>CSMP PI</a:t>
                      </a:r>
                      <a:endParaRPr lang="pt-BR" dirty="0"/>
                    </a:p>
                  </a:txBody>
                  <a:tcPr/>
                </a:tc>
                <a:tc>
                  <a:txBody>
                    <a:bodyPr/>
                    <a:lstStyle/>
                    <a:p>
                      <a:pPr algn="ctr"/>
                      <a:r>
                        <a:rPr lang="pt-BR" dirty="0" smtClean="0"/>
                        <a:t>Promotoria, salvo </a:t>
                      </a:r>
                      <a:r>
                        <a:rPr lang="pt-BR" dirty="0" smtClean="0"/>
                        <a:t>recurso</a:t>
                      </a:r>
                      <a:endParaRPr lang="pt-BR" dirty="0"/>
                    </a:p>
                  </a:txBody>
                  <a:tcPr/>
                </a:tc>
                <a:tc>
                  <a:txBody>
                    <a:bodyPr/>
                    <a:lstStyle/>
                    <a:p>
                      <a:pPr algn="ctr"/>
                      <a:r>
                        <a:rPr lang="pt-BR" dirty="0" smtClean="0"/>
                        <a:t>-</a:t>
                      </a:r>
                      <a:endParaRPr lang="pt-BR" dirty="0"/>
                    </a:p>
                  </a:txBody>
                  <a:tcPr/>
                </a:tc>
                <a:tc>
                  <a:txBody>
                    <a:bodyPr/>
                    <a:lstStyle/>
                    <a:p>
                      <a:pPr algn="ctr"/>
                      <a:r>
                        <a:rPr lang="pt-BR" dirty="0" smtClean="0"/>
                        <a:t>-</a:t>
                      </a:r>
                      <a:endParaRPr lang="pt-BR" dirty="0"/>
                    </a:p>
                  </a:txBody>
                  <a:tcPr>
                    <a:solidFill>
                      <a:srgbClr val="FF0000"/>
                    </a:solidFill>
                  </a:tcPr>
                </a:tc>
              </a:tr>
              <a:tr h="370840">
                <a:tc>
                  <a:txBody>
                    <a:bodyPr/>
                    <a:lstStyle/>
                    <a:p>
                      <a:pPr algn="ctr"/>
                      <a:r>
                        <a:rPr lang="pt-BR" b="1" dirty="0" smtClean="0"/>
                        <a:t>RES PIC –</a:t>
                      </a:r>
                      <a:r>
                        <a:rPr lang="pt-BR" b="1" baseline="0" dirty="0" smtClean="0"/>
                        <a:t> CPJ MPPI</a:t>
                      </a:r>
                      <a:endParaRPr lang="pt-BR" b="1" dirty="0"/>
                    </a:p>
                  </a:txBody>
                  <a:tcPr/>
                </a:tc>
                <a:tc>
                  <a:txBody>
                    <a:bodyPr/>
                    <a:lstStyle/>
                    <a:p>
                      <a:pPr algn="ctr"/>
                      <a:r>
                        <a:rPr lang="pt-BR" dirty="0" smtClean="0"/>
                        <a:t>CSMP PI</a:t>
                      </a:r>
                      <a:endParaRPr lang="pt-BR" dirty="0"/>
                    </a:p>
                  </a:txBody>
                  <a:tcPr/>
                </a:tc>
                <a:tc>
                  <a:txBody>
                    <a:bodyPr/>
                    <a:lstStyle/>
                    <a:p>
                      <a:pPr algn="ctr"/>
                      <a:r>
                        <a:rPr lang="pt-BR" dirty="0" smtClean="0"/>
                        <a:t>-</a:t>
                      </a:r>
                      <a:endParaRPr lang="pt-BR" dirty="0"/>
                    </a:p>
                  </a:txBody>
                  <a:tcPr/>
                </a:tc>
                <a:tc>
                  <a:txBody>
                    <a:bodyPr/>
                    <a:lstStyle/>
                    <a:p>
                      <a:pPr algn="ctr"/>
                      <a:r>
                        <a:rPr lang="pt-BR" dirty="0" smtClean="0"/>
                        <a:t>Juiz</a:t>
                      </a:r>
                      <a:endParaRPr lang="pt-BR" dirty="0"/>
                    </a:p>
                  </a:txBody>
                  <a:tcPr/>
                </a:tc>
                <a:tc>
                  <a:txBody>
                    <a:bodyPr/>
                    <a:lstStyle/>
                    <a:p>
                      <a:pPr algn="ctr"/>
                      <a:r>
                        <a:rPr lang="pt-BR" dirty="0" smtClean="0"/>
                        <a:t>-</a:t>
                      </a:r>
                      <a:endParaRPr lang="pt-BR" dirty="0"/>
                    </a:p>
                  </a:txBody>
                  <a:tcPr>
                    <a:solidFill>
                      <a:srgbClr val="FF0000"/>
                    </a:solidFill>
                  </a:tcPr>
                </a:tc>
              </a:tr>
              <a:tr h="370840">
                <a:tc>
                  <a:txBody>
                    <a:bodyPr/>
                    <a:lstStyle/>
                    <a:p>
                      <a:pPr algn="ctr"/>
                      <a:r>
                        <a:rPr lang="pt-BR" b="1" dirty="0" smtClean="0"/>
                        <a:t>Art. 5º, RES 174, CNMP</a:t>
                      </a:r>
                      <a:endParaRPr lang="pt-BR" b="1" dirty="0"/>
                    </a:p>
                  </a:txBody>
                  <a:tcPr/>
                </a:tc>
                <a:tc>
                  <a:txBody>
                    <a:bodyPr/>
                    <a:lstStyle/>
                    <a:p>
                      <a:pPr algn="ctr"/>
                      <a:r>
                        <a:rPr lang="pt-BR" dirty="0" smtClean="0"/>
                        <a:t>-</a:t>
                      </a:r>
                      <a:endParaRPr lang="pt-BR" dirty="0"/>
                    </a:p>
                  </a:txBody>
                  <a:tcPr/>
                </a:tc>
                <a:tc>
                  <a:txBody>
                    <a:bodyPr/>
                    <a:lstStyle/>
                    <a:p>
                      <a:pPr algn="ctr"/>
                      <a:r>
                        <a:rPr lang="pt-BR" dirty="0" smtClean="0"/>
                        <a:t>Promotoria,</a:t>
                      </a:r>
                      <a:r>
                        <a:rPr lang="pt-BR" baseline="0" dirty="0" smtClean="0"/>
                        <a:t> salvo recurso </a:t>
                      </a:r>
                    </a:p>
                  </a:txBody>
                  <a:tcPr/>
                </a:tc>
                <a:tc>
                  <a:txBody>
                    <a:bodyPr/>
                    <a:lstStyle/>
                    <a:p>
                      <a:pPr algn="ctr"/>
                      <a:r>
                        <a:rPr lang="pt-BR" dirty="0" smtClean="0"/>
                        <a:t>-</a:t>
                      </a:r>
                      <a:endParaRPr lang="pt-BR" dirty="0"/>
                    </a:p>
                  </a:txBody>
                  <a:tcPr/>
                </a:tc>
                <a:tc>
                  <a:txBody>
                    <a:bodyPr/>
                    <a:lstStyle/>
                    <a:p>
                      <a:pPr algn="ctr"/>
                      <a:r>
                        <a:rPr lang="pt-BR" dirty="0" smtClean="0"/>
                        <a:t>-</a:t>
                      </a:r>
                      <a:endParaRPr lang="pt-BR" dirty="0"/>
                    </a:p>
                  </a:txBody>
                  <a:tcPr>
                    <a:solidFill>
                      <a:srgbClr val="FF0000"/>
                    </a:solidFill>
                  </a:tcPr>
                </a:tc>
              </a:tr>
            </a:tbl>
          </a:graphicData>
        </a:graphic>
      </p:graphicFrame>
    </p:spTree>
    <p:extLst>
      <p:ext uri="{BB962C8B-B14F-4D97-AF65-F5344CB8AC3E}">
        <p14:creationId xmlns:p14="http://schemas.microsoft.com/office/powerpoint/2010/main" val="47335704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81192" y="716798"/>
            <a:ext cx="11029616" cy="1013800"/>
          </a:xfrm>
        </p:spPr>
        <p:txBody>
          <a:bodyPr>
            <a:normAutofit/>
          </a:bodyPr>
          <a:lstStyle/>
          <a:p>
            <a:r>
              <a:rPr lang="pt-BR" sz="3600" dirty="0" smtClean="0"/>
              <a:t>SUGESTÃO DE Fluxo DE ARQUIVAMENTO  </a:t>
            </a:r>
            <a:endParaRPr lang="pt-BR" sz="3600" dirty="0"/>
          </a:p>
        </p:txBody>
      </p:sp>
      <p:sp>
        <p:nvSpPr>
          <p:cNvPr id="3" name="Espaço Reservado para Conteúdo 2"/>
          <p:cNvSpPr>
            <a:spLocks noGrp="1"/>
          </p:cNvSpPr>
          <p:nvPr>
            <p:ph idx="1"/>
          </p:nvPr>
        </p:nvSpPr>
        <p:spPr>
          <a:xfrm>
            <a:off x="581193" y="3376245"/>
            <a:ext cx="11029615" cy="2518117"/>
          </a:xfrm>
        </p:spPr>
        <p:txBody>
          <a:bodyPr>
            <a:normAutofit/>
          </a:bodyPr>
          <a:lstStyle/>
          <a:p>
            <a:pPr marL="0" indent="0" algn="just">
              <a:buNone/>
            </a:pPr>
            <a:endParaRPr lang="pt-BR" sz="2000" dirty="0" smtClean="0">
              <a:solidFill>
                <a:schemeClr val="tx1"/>
              </a:solidFill>
            </a:endParaRPr>
          </a:p>
          <a:p>
            <a:pPr marL="0" indent="0" algn="just">
              <a:buNone/>
            </a:pPr>
            <a:endParaRPr lang="pt-BR" sz="2000" dirty="0" smtClean="0">
              <a:solidFill>
                <a:schemeClr val="tx1"/>
              </a:solidFill>
            </a:endParaRPr>
          </a:p>
          <a:p>
            <a:pPr marL="647700" indent="-342900" algn="just">
              <a:buFont typeface="Wingdings" panose="05000000000000000000" pitchFamily="2" charset="2"/>
              <a:buChar char="q"/>
            </a:pPr>
            <a:endParaRPr lang="pt-BR" sz="2000" dirty="0" smtClean="0">
              <a:solidFill>
                <a:schemeClr val="tx1"/>
              </a:solidFill>
            </a:endParaRPr>
          </a:p>
          <a:p>
            <a:pPr algn="just"/>
            <a:endParaRPr lang="pt-BR" sz="2000" b="1" dirty="0"/>
          </a:p>
          <a:p>
            <a:pPr marL="0" indent="0" algn="just">
              <a:buNone/>
            </a:pPr>
            <a:endParaRPr lang="pt-BR" sz="2000" dirty="0"/>
          </a:p>
        </p:txBody>
      </p:sp>
      <p:graphicFrame>
        <p:nvGraphicFramePr>
          <p:cNvPr id="10" name="Diagrama 9"/>
          <p:cNvGraphicFramePr/>
          <p:nvPr>
            <p:extLst>
              <p:ext uri="{D42A27DB-BD31-4B8C-83A1-F6EECF244321}">
                <p14:modId xmlns:p14="http://schemas.microsoft.com/office/powerpoint/2010/main" val="1170655390"/>
              </p:ext>
            </p:extLst>
          </p:nvPr>
        </p:nvGraphicFramePr>
        <p:xfrm>
          <a:off x="581192" y="2152357"/>
          <a:ext cx="11029616" cy="45016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11312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81192" y="716798"/>
            <a:ext cx="11029616" cy="1013800"/>
          </a:xfrm>
        </p:spPr>
        <p:txBody>
          <a:bodyPr>
            <a:normAutofit/>
          </a:bodyPr>
          <a:lstStyle/>
          <a:p>
            <a:r>
              <a:rPr lang="pt-BR" sz="3600" dirty="0"/>
              <a:t>SUGESTÃO DE </a:t>
            </a:r>
            <a:r>
              <a:rPr lang="pt-BR" sz="3600" dirty="0" smtClean="0"/>
              <a:t>Fluxo </a:t>
            </a:r>
            <a:r>
              <a:rPr lang="pt-BR" sz="3600" dirty="0"/>
              <a:t>DE ARQUIVAMENTO </a:t>
            </a:r>
            <a:r>
              <a:rPr lang="pt-BR" sz="3600" dirty="0" smtClean="0"/>
              <a:t> </a:t>
            </a:r>
            <a:endParaRPr lang="pt-BR" sz="3600" dirty="0"/>
          </a:p>
        </p:txBody>
      </p:sp>
      <p:sp>
        <p:nvSpPr>
          <p:cNvPr id="3" name="Espaço Reservado para Conteúdo 2"/>
          <p:cNvSpPr>
            <a:spLocks noGrp="1"/>
          </p:cNvSpPr>
          <p:nvPr>
            <p:ph idx="1"/>
          </p:nvPr>
        </p:nvSpPr>
        <p:spPr>
          <a:xfrm>
            <a:off x="581193" y="3376245"/>
            <a:ext cx="11029615" cy="2518117"/>
          </a:xfrm>
        </p:spPr>
        <p:txBody>
          <a:bodyPr>
            <a:normAutofit/>
          </a:bodyPr>
          <a:lstStyle/>
          <a:p>
            <a:pPr marL="0" indent="0" algn="just">
              <a:buNone/>
            </a:pPr>
            <a:endParaRPr lang="pt-BR" sz="2000" dirty="0" smtClean="0">
              <a:solidFill>
                <a:schemeClr val="tx1"/>
              </a:solidFill>
            </a:endParaRPr>
          </a:p>
          <a:p>
            <a:pPr marL="0" indent="0" algn="just">
              <a:buNone/>
            </a:pPr>
            <a:endParaRPr lang="pt-BR" sz="2000" dirty="0" smtClean="0">
              <a:solidFill>
                <a:schemeClr val="tx1"/>
              </a:solidFill>
            </a:endParaRPr>
          </a:p>
          <a:p>
            <a:pPr marL="647700" indent="-342900" algn="just">
              <a:buFont typeface="Wingdings" panose="05000000000000000000" pitchFamily="2" charset="2"/>
              <a:buChar char="q"/>
            </a:pPr>
            <a:endParaRPr lang="pt-BR" sz="2000" dirty="0" smtClean="0">
              <a:solidFill>
                <a:schemeClr val="tx1"/>
              </a:solidFill>
            </a:endParaRPr>
          </a:p>
          <a:p>
            <a:pPr algn="just"/>
            <a:endParaRPr lang="pt-BR" sz="2000" b="1" dirty="0"/>
          </a:p>
          <a:p>
            <a:pPr marL="0" indent="0" algn="just">
              <a:buNone/>
            </a:pPr>
            <a:endParaRPr lang="pt-BR" sz="2000" dirty="0"/>
          </a:p>
        </p:txBody>
      </p:sp>
      <p:graphicFrame>
        <p:nvGraphicFramePr>
          <p:cNvPr id="10" name="Diagrama 9"/>
          <p:cNvGraphicFramePr/>
          <p:nvPr>
            <p:extLst>
              <p:ext uri="{D42A27DB-BD31-4B8C-83A1-F6EECF244321}">
                <p14:modId xmlns:p14="http://schemas.microsoft.com/office/powerpoint/2010/main" val="1152114627"/>
              </p:ext>
            </p:extLst>
          </p:nvPr>
        </p:nvGraphicFramePr>
        <p:xfrm>
          <a:off x="581192" y="2152357"/>
          <a:ext cx="11029616" cy="45016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16488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81192" y="716798"/>
            <a:ext cx="11029616" cy="1013800"/>
          </a:xfrm>
        </p:spPr>
        <p:txBody>
          <a:bodyPr>
            <a:normAutofit/>
          </a:bodyPr>
          <a:lstStyle/>
          <a:p>
            <a:r>
              <a:rPr lang="pt-BR" sz="3600" dirty="0"/>
              <a:t>SUGESTÃO DE </a:t>
            </a:r>
            <a:r>
              <a:rPr lang="pt-BR" sz="3600" dirty="0" smtClean="0"/>
              <a:t>Fluxo </a:t>
            </a:r>
            <a:r>
              <a:rPr lang="pt-BR" sz="3600" dirty="0"/>
              <a:t>DE ARQUIVAMENTO </a:t>
            </a:r>
            <a:r>
              <a:rPr lang="pt-BR" sz="3600" dirty="0" smtClean="0"/>
              <a:t> </a:t>
            </a:r>
            <a:endParaRPr lang="pt-BR" sz="3600" dirty="0"/>
          </a:p>
        </p:txBody>
      </p:sp>
      <p:sp>
        <p:nvSpPr>
          <p:cNvPr id="3" name="Espaço Reservado para Conteúdo 2"/>
          <p:cNvSpPr>
            <a:spLocks noGrp="1"/>
          </p:cNvSpPr>
          <p:nvPr>
            <p:ph idx="1"/>
          </p:nvPr>
        </p:nvSpPr>
        <p:spPr>
          <a:xfrm>
            <a:off x="581193" y="3376245"/>
            <a:ext cx="11029615" cy="2518117"/>
          </a:xfrm>
        </p:spPr>
        <p:txBody>
          <a:bodyPr>
            <a:normAutofit/>
          </a:bodyPr>
          <a:lstStyle/>
          <a:p>
            <a:pPr marL="0" indent="0" algn="just">
              <a:buNone/>
            </a:pPr>
            <a:endParaRPr lang="pt-BR" sz="2000" dirty="0" smtClean="0">
              <a:solidFill>
                <a:schemeClr val="tx1"/>
              </a:solidFill>
            </a:endParaRPr>
          </a:p>
          <a:p>
            <a:pPr marL="0" indent="0" algn="just">
              <a:buNone/>
            </a:pPr>
            <a:endParaRPr lang="pt-BR" sz="2000" dirty="0" smtClean="0">
              <a:solidFill>
                <a:schemeClr val="tx1"/>
              </a:solidFill>
            </a:endParaRPr>
          </a:p>
          <a:p>
            <a:pPr marL="647700" indent="-342900" algn="just">
              <a:buFont typeface="Wingdings" panose="05000000000000000000" pitchFamily="2" charset="2"/>
              <a:buChar char="q"/>
            </a:pPr>
            <a:endParaRPr lang="pt-BR" sz="2000" dirty="0" smtClean="0">
              <a:solidFill>
                <a:schemeClr val="tx1"/>
              </a:solidFill>
            </a:endParaRPr>
          </a:p>
          <a:p>
            <a:pPr algn="just"/>
            <a:endParaRPr lang="pt-BR" sz="2000" b="1" dirty="0"/>
          </a:p>
          <a:p>
            <a:pPr marL="0" indent="0" algn="just">
              <a:buNone/>
            </a:pPr>
            <a:endParaRPr lang="pt-BR" sz="2000" dirty="0"/>
          </a:p>
        </p:txBody>
      </p:sp>
      <p:graphicFrame>
        <p:nvGraphicFramePr>
          <p:cNvPr id="10" name="Diagrama 9"/>
          <p:cNvGraphicFramePr/>
          <p:nvPr>
            <p:extLst>
              <p:ext uri="{D42A27DB-BD31-4B8C-83A1-F6EECF244321}">
                <p14:modId xmlns:p14="http://schemas.microsoft.com/office/powerpoint/2010/main" val="630393434"/>
              </p:ext>
            </p:extLst>
          </p:nvPr>
        </p:nvGraphicFramePr>
        <p:xfrm>
          <a:off x="581192" y="2152357"/>
          <a:ext cx="11029616" cy="45016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0189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81193" y="3043910"/>
            <a:ext cx="11029615" cy="936419"/>
          </a:xfrm>
        </p:spPr>
        <p:txBody>
          <a:bodyPr>
            <a:normAutofit/>
          </a:bodyPr>
          <a:lstStyle/>
          <a:p>
            <a:pPr algn="ctr"/>
            <a:r>
              <a:rPr lang="pt-BR" sz="4000" b="1" dirty="0" smtClean="0"/>
              <a:t>OBRIGADO!</a:t>
            </a:r>
            <a:endParaRPr lang="pt-BR" sz="4000" b="1" dirty="0"/>
          </a:p>
        </p:txBody>
      </p:sp>
      <p:sp>
        <p:nvSpPr>
          <p:cNvPr id="3" name="Espaço Reservado para Texto 2"/>
          <p:cNvSpPr>
            <a:spLocks noGrp="1"/>
          </p:cNvSpPr>
          <p:nvPr>
            <p:ph type="body" idx="1"/>
          </p:nvPr>
        </p:nvSpPr>
        <p:spPr>
          <a:xfrm>
            <a:off x="581192" y="4383741"/>
            <a:ext cx="11029615" cy="758232"/>
          </a:xfrm>
        </p:spPr>
        <p:txBody>
          <a:bodyPr/>
          <a:lstStyle/>
          <a:p>
            <a:pPr algn="ctr"/>
            <a:r>
              <a:rPr lang="pt-BR" b="1" dirty="0" smtClean="0">
                <a:hlinkClick r:id="rId2"/>
              </a:rPr>
              <a:t>caocrim@mppi.mp.br</a:t>
            </a:r>
            <a:endParaRPr lang="pt-BR" b="1" dirty="0"/>
          </a:p>
          <a:p>
            <a:pPr algn="ctr"/>
            <a:endParaRPr lang="pt-BR" b="1" dirty="0" smtClean="0"/>
          </a:p>
          <a:p>
            <a:pPr algn="ctr"/>
            <a:endParaRPr lang="pt-BR" b="1" dirty="0"/>
          </a:p>
        </p:txBody>
      </p:sp>
      <p:pic>
        <p:nvPicPr>
          <p:cNvPr id="4" name="Imagem 3">
            <a:extLst>
              <a:ext uri="{FF2B5EF4-FFF2-40B4-BE49-F238E27FC236}">
                <a16:creationId xmlns="" xmlns:a16="http://schemas.microsoft.com/office/drawing/2014/main" id="{4C752D46-E7E9-4379-8BEF-E7C4426335BB}"/>
              </a:ext>
            </a:extLst>
          </p:cNvPr>
          <p:cNvPicPr>
            <a:picLocks noChangeAspect="1"/>
          </p:cNvPicPr>
          <p:nvPr/>
        </p:nvPicPr>
        <p:blipFill>
          <a:blip r:embed="rId3">
            <a:lum/>
            <a:alphaModFix/>
          </a:blip>
          <a:srcRect/>
          <a:stretch>
            <a:fillRect/>
          </a:stretch>
        </p:blipFill>
        <p:spPr>
          <a:xfrm>
            <a:off x="4853997" y="779605"/>
            <a:ext cx="2484004" cy="2159995"/>
          </a:xfrm>
          <a:prstGeom prst="rect">
            <a:avLst/>
          </a:prstGeom>
          <a:noFill/>
          <a:ln cap="flat">
            <a:noFill/>
          </a:ln>
        </p:spPr>
      </p:pic>
    </p:spTree>
    <p:extLst>
      <p:ext uri="{BB962C8B-B14F-4D97-AF65-F5344CB8AC3E}">
        <p14:creationId xmlns:p14="http://schemas.microsoft.com/office/powerpoint/2010/main" val="17861961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smtClean="0"/>
              <a:t>Ministério público brasileiro  </a:t>
            </a:r>
            <a:endParaRPr lang="pt-BR" sz="3600" dirty="0"/>
          </a:p>
        </p:txBody>
      </p:sp>
      <p:sp>
        <p:nvSpPr>
          <p:cNvPr id="3" name="Espaço Reservado para Conteúdo 2"/>
          <p:cNvSpPr>
            <a:spLocks noGrp="1"/>
          </p:cNvSpPr>
          <p:nvPr>
            <p:ph idx="1"/>
          </p:nvPr>
        </p:nvSpPr>
        <p:spPr>
          <a:xfrm>
            <a:off x="581193" y="2398210"/>
            <a:ext cx="11029615" cy="3378475"/>
          </a:xfrm>
        </p:spPr>
        <p:txBody>
          <a:bodyPr/>
          <a:lstStyle/>
          <a:p>
            <a:r>
              <a:rPr lang="pt-BR" sz="2000" dirty="0" smtClean="0"/>
              <a:t>FUNDAMENTO JURÍDICO:  art. 127, </a:t>
            </a:r>
            <a:r>
              <a:rPr lang="pt-BR" sz="2000" i="1" dirty="0" smtClean="0"/>
              <a:t>caput, </a:t>
            </a:r>
            <a:r>
              <a:rPr lang="pt-BR" sz="2000" dirty="0" smtClean="0"/>
              <a:t>e 129, I, II, VIII e IX, da CF; art. 8º da LC 75/1993 (LOMPU) e no art. 26 da Lei 8.625/93 (LONMP) </a:t>
            </a:r>
          </a:p>
          <a:p>
            <a:pPr marL="0" indent="0">
              <a:buNone/>
            </a:pPr>
            <a:endParaRPr lang="pt-BR" sz="2000" dirty="0" smtClean="0"/>
          </a:p>
          <a:p>
            <a:r>
              <a:rPr lang="pt-BR" sz="2000" dirty="0" smtClean="0"/>
              <a:t>JURISPRUDÊNCIA: RE 593727, Repercussão Geral, STF, julgamento em 14/05/2015</a:t>
            </a:r>
          </a:p>
          <a:p>
            <a:pPr marL="0" indent="0">
              <a:buNone/>
            </a:pPr>
            <a:endParaRPr lang="pt-BR" sz="2000" dirty="0" smtClean="0"/>
          </a:p>
          <a:p>
            <a:r>
              <a:rPr lang="pt-BR" sz="2000" dirty="0" smtClean="0"/>
              <a:t>INSTRUMENTO: Procedimento Investigatório Criminal (Res. 181/2017, CNMP)</a:t>
            </a:r>
          </a:p>
          <a:p>
            <a:endParaRPr lang="pt-BR" dirty="0" smtClean="0"/>
          </a:p>
          <a:p>
            <a:endParaRPr lang="pt-BR" dirty="0"/>
          </a:p>
        </p:txBody>
      </p:sp>
    </p:spTree>
    <p:extLst>
      <p:ext uri="{BB962C8B-B14F-4D97-AF65-F5344CB8AC3E}">
        <p14:creationId xmlns:p14="http://schemas.microsoft.com/office/powerpoint/2010/main" val="31452949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600" dirty="0" smtClean="0"/>
              <a:t>PROCEDIMENTO INVESTIGATÓRIO CRIMINAL (PIC)</a:t>
            </a:r>
            <a:endParaRPr lang="pt-BR" sz="3600" dirty="0"/>
          </a:p>
        </p:txBody>
      </p:sp>
      <p:sp>
        <p:nvSpPr>
          <p:cNvPr id="3" name="Espaço Reservado para Conteúdo 2"/>
          <p:cNvSpPr>
            <a:spLocks noGrp="1"/>
          </p:cNvSpPr>
          <p:nvPr>
            <p:ph idx="1"/>
          </p:nvPr>
        </p:nvSpPr>
        <p:spPr>
          <a:xfrm>
            <a:off x="581193" y="2180496"/>
            <a:ext cx="2834360" cy="3678303"/>
          </a:xfrm>
        </p:spPr>
        <p:txBody>
          <a:bodyPr>
            <a:normAutofit/>
          </a:bodyPr>
          <a:lstStyle/>
          <a:p>
            <a:r>
              <a:rPr lang="pt-BR" sz="2000" dirty="0" smtClean="0">
                <a:solidFill>
                  <a:schemeClr val="tx1"/>
                </a:solidFill>
              </a:rPr>
              <a:t>RES. 181/2017, CNMP</a:t>
            </a:r>
          </a:p>
          <a:p>
            <a:pPr marL="0" indent="0" algn="ctr">
              <a:buNone/>
            </a:pPr>
            <a:r>
              <a:rPr lang="pt-BR" sz="2000" i="1" dirty="0" smtClean="0">
                <a:solidFill>
                  <a:schemeClr val="tx1"/>
                </a:solidFill>
              </a:rPr>
              <a:t>(modificada pela Res. 183/2018, CNMP)</a:t>
            </a:r>
            <a:endParaRPr lang="pt-BR" sz="2000" i="1" dirty="0">
              <a:solidFill>
                <a:schemeClr val="tx1"/>
              </a:solidFill>
            </a:endParaRPr>
          </a:p>
        </p:txBody>
      </p:sp>
      <p:sp>
        <p:nvSpPr>
          <p:cNvPr id="7" name="Chave esquerda 6"/>
          <p:cNvSpPr/>
          <p:nvPr/>
        </p:nvSpPr>
        <p:spPr>
          <a:xfrm>
            <a:off x="3724835" y="2180496"/>
            <a:ext cx="336177" cy="375172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8" name="CaixaDeTexto 7"/>
          <p:cNvSpPr txBox="1"/>
          <p:nvPr/>
        </p:nvSpPr>
        <p:spPr>
          <a:xfrm>
            <a:off x="4370294" y="2169727"/>
            <a:ext cx="7240514" cy="4939814"/>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pt-BR" dirty="0" smtClean="0"/>
              <a:t>CONCEITO, FINALIDADE E CARACTERÍSTICAS </a:t>
            </a:r>
          </a:p>
          <a:p>
            <a:pPr marL="285750" indent="-285750">
              <a:lnSpc>
                <a:spcPct val="150000"/>
              </a:lnSpc>
              <a:buFont typeface="Arial" panose="020B0604020202020204" pitchFamily="34" charset="0"/>
              <a:buChar char="•"/>
            </a:pPr>
            <a:r>
              <a:rPr lang="pt-BR" dirty="0" smtClean="0"/>
              <a:t>INSTAURAÇÃO</a:t>
            </a:r>
          </a:p>
          <a:p>
            <a:pPr marL="285750" indent="-285750">
              <a:lnSpc>
                <a:spcPct val="150000"/>
              </a:lnSpc>
              <a:buFont typeface="Arial" panose="020B0604020202020204" pitchFamily="34" charset="0"/>
              <a:buChar char="•"/>
            </a:pPr>
            <a:r>
              <a:rPr lang="pt-BR" dirty="0" smtClean="0"/>
              <a:t>INVESTIGAÇÕES CONJUNTAS</a:t>
            </a:r>
          </a:p>
          <a:p>
            <a:pPr marL="285750" indent="-285750">
              <a:lnSpc>
                <a:spcPct val="150000"/>
              </a:lnSpc>
              <a:buFont typeface="Arial" panose="020B0604020202020204" pitchFamily="34" charset="0"/>
              <a:buChar char="•"/>
            </a:pPr>
            <a:r>
              <a:rPr lang="pt-BR" dirty="0" smtClean="0"/>
              <a:t>INSTRUÇÃO PROCEDIMENTAL</a:t>
            </a:r>
          </a:p>
          <a:p>
            <a:pPr marL="285750" indent="-285750">
              <a:lnSpc>
                <a:spcPct val="150000"/>
              </a:lnSpc>
              <a:buFont typeface="Arial" panose="020B0604020202020204" pitchFamily="34" charset="0"/>
              <a:buChar char="•"/>
            </a:pPr>
            <a:r>
              <a:rPr lang="pt-BR" dirty="0" smtClean="0"/>
              <a:t>PUBLICIDADE E ACESSO AOS AUTOS PELO </a:t>
            </a:r>
            <a:r>
              <a:rPr lang="pt-BR" dirty="0" smtClean="0"/>
              <a:t>INVESTIG </a:t>
            </a:r>
            <a:r>
              <a:rPr lang="pt-BR" dirty="0" smtClean="0"/>
              <a:t>OU ADV</a:t>
            </a:r>
          </a:p>
          <a:p>
            <a:pPr marL="285750" indent="-285750">
              <a:lnSpc>
                <a:spcPct val="150000"/>
              </a:lnSpc>
              <a:buFont typeface="Arial" panose="020B0604020202020204" pitchFamily="34" charset="0"/>
              <a:buChar char="•"/>
            </a:pPr>
            <a:r>
              <a:rPr lang="pt-BR" dirty="0" smtClean="0"/>
              <a:t>PERSECUÇÃO PATRIMONIAL</a:t>
            </a:r>
          </a:p>
          <a:p>
            <a:pPr marL="285750" indent="-285750">
              <a:lnSpc>
                <a:spcPct val="150000"/>
              </a:lnSpc>
              <a:buFont typeface="Arial" panose="020B0604020202020204" pitchFamily="34" charset="0"/>
              <a:buChar char="•"/>
            </a:pPr>
            <a:r>
              <a:rPr lang="pt-BR" dirty="0" smtClean="0"/>
              <a:t>DIREITOS DAS VÍTIMAS </a:t>
            </a:r>
          </a:p>
          <a:p>
            <a:pPr marL="285750" indent="-285750">
              <a:lnSpc>
                <a:spcPct val="150000"/>
              </a:lnSpc>
              <a:buFont typeface="Arial" panose="020B0604020202020204" pitchFamily="34" charset="0"/>
              <a:buChar char="•"/>
            </a:pPr>
            <a:r>
              <a:rPr lang="pt-BR" dirty="0" smtClean="0"/>
              <a:t>ACORDO DE NÃO-PERSECUÇÃO CRIMINAL</a:t>
            </a:r>
          </a:p>
          <a:p>
            <a:pPr marL="285750" indent="-285750">
              <a:lnSpc>
                <a:spcPct val="150000"/>
              </a:lnSpc>
              <a:buFont typeface="Arial" panose="020B0604020202020204" pitchFamily="34" charset="0"/>
              <a:buChar char="•"/>
            </a:pPr>
            <a:r>
              <a:rPr lang="pt-BR" dirty="0" smtClean="0"/>
              <a:t>CONCLUSAO E ARQUIVAMENTO</a:t>
            </a:r>
          </a:p>
          <a:p>
            <a:pPr marL="285750" indent="-285750">
              <a:lnSpc>
                <a:spcPct val="150000"/>
              </a:lnSpc>
              <a:buFont typeface="Arial" panose="020B0604020202020204" pitchFamily="34" charset="0"/>
              <a:buChar char="•"/>
            </a:pPr>
            <a:endParaRPr lang="pt-BR" dirty="0" smtClean="0"/>
          </a:p>
          <a:p>
            <a:pPr>
              <a:lnSpc>
                <a:spcPct val="150000"/>
              </a:lnSpc>
            </a:pPr>
            <a:endParaRPr lang="pt-BR" dirty="0" smtClean="0"/>
          </a:p>
          <a:p>
            <a:pPr marL="285750" indent="-285750">
              <a:buFont typeface="Arial" panose="020B0604020202020204" pitchFamily="34" charset="0"/>
              <a:buChar char="•"/>
            </a:pPr>
            <a:endParaRPr lang="pt-BR" dirty="0"/>
          </a:p>
        </p:txBody>
      </p:sp>
    </p:spTree>
    <p:extLst>
      <p:ext uri="{BB962C8B-B14F-4D97-AF65-F5344CB8AC3E}">
        <p14:creationId xmlns:p14="http://schemas.microsoft.com/office/powerpoint/2010/main" val="89149346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600" dirty="0"/>
              <a:t>CONCEITO, FINALIDADE E CARACTERÍSTICAS (PIC)</a:t>
            </a:r>
          </a:p>
        </p:txBody>
      </p:sp>
      <p:sp>
        <p:nvSpPr>
          <p:cNvPr id="3" name="Espaço Reservado para Conteúdo 2"/>
          <p:cNvSpPr>
            <a:spLocks noGrp="1"/>
          </p:cNvSpPr>
          <p:nvPr>
            <p:ph idx="1"/>
          </p:nvPr>
        </p:nvSpPr>
        <p:spPr/>
        <p:txBody>
          <a:bodyPr>
            <a:normAutofit/>
          </a:bodyPr>
          <a:lstStyle/>
          <a:p>
            <a:pPr algn="just"/>
            <a:r>
              <a:rPr lang="pt-BR" sz="2000" dirty="0">
                <a:solidFill>
                  <a:schemeClr val="tx1"/>
                </a:solidFill>
              </a:rPr>
              <a:t>Art. 1º O procedimento investigatório criminal é instrumento sumário e desburocratizado de natureza administrativa e investigatória, </a:t>
            </a:r>
            <a:r>
              <a:rPr lang="pt-BR" sz="2000" b="1" dirty="0">
                <a:solidFill>
                  <a:srgbClr val="FF0000"/>
                </a:solidFill>
              </a:rPr>
              <a:t>instaurado e presidido pelo membro do Ministério Público com atribuição criminal</a:t>
            </a:r>
            <a:r>
              <a:rPr lang="pt-BR" sz="2000" dirty="0">
                <a:solidFill>
                  <a:schemeClr val="tx1"/>
                </a:solidFill>
              </a:rPr>
              <a:t>, e terá como </a:t>
            </a:r>
            <a:r>
              <a:rPr lang="pt-BR" sz="2000" b="1" dirty="0">
                <a:solidFill>
                  <a:srgbClr val="FF0000"/>
                </a:solidFill>
              </a:rPr>
              <a:t>finalidade apurar a ocorrência de infrações penais de iniciativa pública</a:t>
            </a:r>
            <a:r>
              <a:rPr lang="pt-BR" sz="2000" dirty="0">
                <a:solidFill>
                  <a:schemeClr val="tx1"/>
                </a:solidFill>
              </a:rPr>
              <a:t>, servindo como </a:t>
            </a:r>
            <a:r>
              <a:rPr lang="pt-BR" sz="2000" b="1" dirty="0">
                <a:solidFill>
                  <a:srgbClr val="FF0000"/>
                </a:solidFill>
              </a:rPr>
              <a:t>preparação e embasamento para o juízo de propositura, ou não</a:t>
            </a:r>
            <a:r>
              <a:rPr lang="pt-BR" sz="2000" dirty="0">
                <a:solidFill>
                  <a:schemeClr val="tx1"/>
                </a:solidFill>
              </a:rPr>
              <a:t>, da respectiva ação penal. (Redação dada pela Resolução n° 183, de 24 de janeiro de 2018</a:t>
            </a:r>
            <a:r>
              <a:rPr lang="pt-BR" sz="2000" dirty="0" smtClean="0">
                <a:solidFill>
                  <a:schemeClr val="tx1"/>
                </a:solidFill>
              </a:rPr>
              <a:t>)</a:t>
            </a:r>
          </a:p>
          <a:p>
            <a:pPr marL="0" indent="0" algn="just">
              <a:buNone/>
            </a:pPr>
            <a:endParaRPr lang="pt-BR" sz="2000" dirty="0" smtClean="0">
              <a:solidFill>
                <a:schemeClr val="tx1"/>
              </a:solidFill>
            </a:endParaRPr>
          </a:p>
          <a:p>
            <a:pPr algn="just"/>
            <a:r>
              <a:rPr lang="pt-BR" sz="2000" b="1" dirty="0" smtClean="0">
                <a:solidFill>
                  <a:schemeClr val="tx1"/>
                </a:solidFill>
              </a:rPr>
              <a:t>OBSERVADOS OS DIREITOS E AS GARANTIAS INDIVIDUAIS DO INVESTIGADO</a:t>
            </a:r>
            <a:r>
              <a:rPr lang="pt-BR" sz="2000" dirty="0" smtClean="0">
                <a:solidFill>
                  <a:schemeClr val="tx1"/>
                </a:solidFill>
              </a:rPr>
              <a:t> (Art. 21, da Res. 181/2017) </a:t>
            </a:r>
            <a:endParaRPr lang="pt-BR" sz="2000" dirty="0">
              <a:solidFill>
                <a:schemeClr val="tx1"/>
              </a:solidFill>
            </a:endParaRPr>
          </a:p>
        </p:txBody>
      </p:sp>
    </p:spTree>
    <p:extLst>
      <p:ext uri="{BB962C8B-B14F-4D97-AF65-F5344CB8AC3E}">
        <p14:creationId xmlns:p14="http://schemas.microsoft.com/office/powerpoint/2010/main" val="67203740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600" dirty="0"/>
              <a:t>CONCEITO, FINALIDADE E CARACTERÍSTICAS (PIC)</a:t>
            </a:r>
          </a:p>
        </p:txBody>
      </p:sp>
      <p:sp>
        <p:nvSpPr>
          <p:cNvPr id="3" name="Espaço Reservado para Conteúdo 2"/>
          <p:cNvSpPr>
            <a:spLocks noGrp="1"/>
          </p:cNvSpPr>
          <p:nvPr>
            <p:ph idx="1"/>
          </p:nvPr>
        </p:nvSpPr>
        <p:spPr/>
        <p:txBody>
          <a:bodyPr>
            <a:normAutofit/>
          </a:bodyPr>
          <a:lstStyle/>
          <a:p>
            <a:pPr algn="just"/>
            <a:r>
              <a:rPr lang="pt-BR" sz="2000" b="1" dirty="0" smtClean="0">
                <a:solidFill>
                  <a:schemeClr val="tx1"/>
                </a:solidFill>
              </a:rPr>
              <a:t>PRESCINDÍVEL E CONCOMITANTE</a:t>
            </a:r>
          </a:p>
          <a:p>
            <a:pPr marL="0" indent="0" algn="just">
              <a:buNone/>
            </a:pPr>
            <a:endParaRPr lang="pt-BR" sz="2000" dirty="0">
              <a:solidFill>
                <a:schemeClr val="tx1"/>
              </a:solidFill>
            </a:endParaRPr>
          </a:p>
          <a:p>
            <a:pPr marL="0" indent="0" algn="just">
              <a:buNone/>
            </a:pPr>
            <a:r>
              <a:rPr lang="pt-BR" sz="2000" dirty="0" smtClean="0">
                <a:solidFill>
                  <a:schemeClr val="tx1"/>
                </a:solidFill>
              </a:rPr>
              <a:t>Art. 1º, § 1º. </a:t>
            </a:r>
            <a:r>
              <a:rPr lang="pt-BR" sz="2000" dirty="0">
                <a:solidFill>
                  <a:schemeClr val="tx1"/>
                </a:solidFill>
              </a:rPr>
              <a:t>O </a:t>
            </a:r>
            <a:r>
              <a:rPr lang="pt-BR" sz="2000" b="1" dirty="0">
                <a:solidFill>
                  <a:srgbClr val="FF0000"/>
                </a:solidFill>
              </a:rPr>
              <a:t>procedimento investigatório criminal não é condição de procedibilidade ou pressuposto processual para o ajuizamento de ação penal</a:t>
            </a:r>
            <a:r>
              <a:rPr lang="pt-BR" sz="2000" dirty="0">
                <a:solidFill>
                  <a:srgbClr val="FF0000"/>
                </a:solidFill>
              </a:rPr>
              <a:t> e </a:t>
            </a:r>
            <a:r>
              <a:rPr lang="pt-BR" sz="2000" b="1" dirty="0">
                <a:solidFill>
                  <a:srgbClr val="FF0000"/>
                </a:solidFill>
              </a:rPr>
              <a:t>não exclui a possibilidade de formalização de investigação por outros órgãos legitimados da Administração Pública</a:t>
            </a:r>
            <a:r>
              <a:rPr lang="pt-BR" sz="2000" dirty="0">
                <a:solidFill>
                  <a:schemeClr val="tx1"/>
                </a:solidFill>
              </a:rPr>
              <a:t>. (Redação dada pela Resolução n° 183, de 24 de janeiro de 2018)  </a:t>
            </a:r>
            <a:endParaRPr lang="pt-BR" sz="2000" dirty="0" smtClean="0">
              <a:solidFill>
                <a:schemeClr val="tx1"/>
              </a:solidFill>
            </a:endParaRPr>
          </a:p>
          <a:p>
            <a:pPr algn="just"/>
            <a:endParaRPr lang="pt-BR" sz="2000" dirty="0"/>
          </a:p>
        </p:txBody>
      </p:sp>
    </p:spTree>
    <p:extLst>
      <p:ext uri="{BB962C8B-B14F-4D97-AF65-F5344CB8AC3E}">
        <p14:creationId xmlns:p14="http://schemas.microsoft.com/office/powerpoint/2010/main" val="1264237351"/>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600" dirty="0" smtClean="0"/>
              <a:t>CONCEITO, FINALIDADE E CARACTERÍSTICAS (PIC)</a:t>
            </a:r>
            <a:endParaRPr lang="pt-BR" sz="3600" dirty="0"/>
          </a:p>
        </p:txBody>
      </p:sp>
      <p:sp>
        <p:nvSpPr>
          <p:cNvPr id="3" name="Espaço Reservado para Conteúdo 2"/>
          <p:cNvSpPr>
            <a:spLocks noGrp="1"/>
          </p:cNvSpPr>
          <p:nvPr>
            <p:ph idx="1"/>
          </p:nvPr>
        </p:nvSpPr>
        <p:spPr/>
        <p:txBody>
          <a:bodyPr>
            <a:normAutofit/>
          </a:bodyPr>
          <a:lstStyle/>
          <a:p>
            <a:pPr algn="just"/>
            <a:r>
              <a:rPr lang="pt-BR" sz="2000" b="1" dirty="0" smtClean="0">
                <a:solidFill>
                  <a:schemeClr val="tx1"/>
                </a:solidFill>
              </a:rPr>
              <a:t>INDÍCIOS DE PARTICIPAÇÃO DE MAGISTRADO </a:t>
            </a:r>
          </a:p>
          <a:p>
            <a:pPr marL="0" indent="0" algn="just">
              <a:buNone/>
            </a:pPr>
            <a:endParaRPr lang="pt-BR" sz="2000" dirty="0">
              <a:solidFill>
                <a:schemeClr val="tx1"/>
              </a:solidFill>
            </a:endParaRPr>
          </a:p>
          <a:p>
            <a:pPr marL="0" indent="0" algn="just">
              <a:buNone/>
            </a:pPr>
            <a:r>
              <a:rPr lang="pt-BR" sz="2000" dirty="0" smtClean="0">
                <a:solidFill>
                  <a:schemeClr val="tx1"/>
                </a:solidFill>
              </a:rPr>
              <a:t>Art. 1º, § </a:t>
            </a:r>
            <a:r>
              <a:rPr lang="pt-BR" sz="2000" dirty="0">
                <a:solidFill>
                  <a:schemeClr val="tx1"/>
                </a:solidFill>
              </a:rPr>
              <a:t>2º A regulamentação do procedimento investigatório criminal prevista nesta Resolução não se aplica às autoridades abrangidas pela previsão do art. 33, parágrafo único, da Lei Complementar nº 35, de 14 de março de 1979. (Redação dada pela Resolução n° 183, de 24 de janeiro de 2018)</a:t>
            </a:r>
          </a:p>
        </p:txBody>
      </p:sp>
    </p:spTree>
    <p:extLst>
      <p:ext uri="{BB962C8B-B14F-4D97-AF65-F5344CB8AC3E}">
        <p14:creationId xmlns:p14="http://schemas.microsoft.com/office/powerpoint/2010/main" val="3465719983"/>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600" dirty="0"/>
              <a:t>CONCEITO, FINALIDADE E CARACTERÍSTICAS (PIC)</a:t>
            </a:r>
          </a:p>
        </p:txBody>
      </p:sp>
      <p:sp>
        <p:nvSpPr>
          <p:cNvPr id="3" name="Espaço Reservado para Conteúdo 2"/>
          <p:cNvSpPr>
            <a:spLocks noGrp="1"/>
          </p:cNvSpPr>
          <p:nvPr>
            <p:ph idx="1"/>
          </p:nvPr>
        </p:nvSpPr>
        <p:spPr>
          <a:xfrm>
            <a:off x="581192" y="2180496"/>
            <a:ext cx="11029615" cy="3964810"/>
          </a:xfrm>
        </p:spPr>
        <p:txBody>
          <a:bodyPr>
            <a:normAutofit fontScale="92500" lnSpcReduction="20000"/>
          </a:bodyPr>
          <a:lstStyle/>
          <a:p>
            <a:pPr algn="just"/>
            <a:r>
              <a:rPr lang="pt-BR" sz="2000" b="1" dirty="0" smtClean="0">
                <a:solidFill>
                  <a:schemeClr val="tx1"/>
                </a:solidFill>
              </a:rPr>
              <a:t>CONDUTAS DO PRESIDENTE DO PIC. </a:t>
            </a:r>
          </a:p>
          <a:p>
            <a:pPr marL="0" indent="0" algn="just">
              <a:buNone/>
            </a:pPr>
            <a:endParaRPr lang="pt-BR" sz="2000" dirty="0">
              <a:solidFill>
                <a:schemeClr val="tx1"/>
              </a:solidFill>
            </a:endParaRPr>
          </a:p>
          <a:p>
            <a:pPr marL="0" indent="0" algn="just">
              <a:buNone/>
            </a:pPr>
            <a:r>
              <a:rPr lang="pt-BR" sz="2000" dirty="0">
                <a:solidFill>
                  <a:schemeClr val="tx1"/>
                </a:solidFill>
              </a:rPr>
              <a:t>Art. 2º Em poder de quaisquer peças de informação, o membro do Ministério Público poderá: </a:t>
            </a:r>
            <a:endParaRPr lang="pt-BR" sz="2000" dirty="0" smtClean="0">
              <a:solidFill>
                <a:schemeClr val="tx1"/>
              </a:solidFill>
            </a:endParaRPr>
          </a:p>
          <a:p>
            <a:pPr marL="0" indent="0" algn="just">
              <a:buNone/>
            </a:pPr>
            <a:r>
              <a:rPr lang="pt-BR" sz="2000" dirty="0" smtClean="0">
                <a:solidFill>
                  <a:schemeClr val="tx1"/>
                </a:solidFill>
              </a:rPr>
              <a:t>I </a:t>
            </a:r>
            <a:r>
              <a:rPr lang="pt-BR" sz="2000" dirty="0">
                <a:solidFill>
                  <a:schemeClr val="tx1"/>
                </a:solidFill>
              </a:rPr>
              <a:t>– promover a ação penal cabível; </a:t>
            </a:r>
            <a:endParaRPr lang="pt-BR" sz="2000" dirty="0" smtClean="0">
              <a:solidFill>
                <a:schemeClr val="tx1"/>
              </a:solidFill>
            </a:endParaRPr>
          </a:p>
          <a:p>
            <a:pPr marL="0" indent="0" algn="just">
              <a:buNone/>
            </a:pPr>
            <a:r>
              <a:rPr lang="pt-BR" sz="2000" dirty="0" smtClean="0">
                <a:solidFill>
                  <a:schemeClr val="tx1"/>
                </a:solidFill>
              </a:rPr>
              <a:t>II </a:t>
            </a:r>
            <a:r>
              <a:rPr lang="pt-BR" sz="2000" dirty="0">
                <a:solidFill>
                  <a:schemeClr val="tx1"/>
                </a:solidFill>
              </a:rPr>
              <a:t>– </a:t>
            </a:r>
            <a:r>
              <a:rPr lang="pt-BR" sz="2000" b="1" dirty="0">
                <a:solidFill>
                  <a:srgbClr val="FF0000"/>
                </a:solidFill>
              </a:rPr>
              <a:t>instaurar procedimento investigatório criminal</a:t>
            </a:r>
            <a:r>
              <a:rPr lang="pt-BR" sz="2000" dirty="0">
                <a:solidFill>
                  <a:schemeClr val="tx1"/>
                </a:solidFill>
              </a:rPr>
              <a:t>; </a:t>
            </a:r>
            <a:endParaRPr lang="pt-BR" sz="2000" dirty="0" smtClean="0">
              <a:solidFill>
                <a:schemeClr val="tx1"/>
              </a:solidFill>
            </a:endParaRPr>
          </a:p>
          <a:p>
            <a:pPr marL="0" indent="0" algn="just">
              <a:buNone/>
            </a:pPr>
            <a:r>
              <a:rPr lang="pt-BR" sz="2000" dirty="0" smtClean="0">
                <a:solidFill>
                  <a:schemeClr val="tx1"/>
                </a:solidFill>
              </a:rPr>
              <a:t>III </a:t>
            </a:r>
            <a:r>
              <a:rPr lang="pt-BR" sz="2000" dirty="0">
                <a:solidFill>
                  <a:schemeClr val="tx1"/>
                </a:solidFill>
              </a:rPr>
              <a:t>– encaminhar as peças para o Juizado Especial Criminal, caso a infração seja de menor potencial ofensivo; </a:t>
            </a:r>
            <a:endParaRPr lang="pt-BR" sz="2000" dirty="0" smtClean="0">
              <a:solidFill>
                <a:schemeClr val="tx1"/>
              </a:solidFill>
            </a:endParaRPr>
          </a:p>
          <a:p>
            <a:pPr marL="0" indent="0" algn="just">
              <a:buNone/>
            </a:pPr>
            <a:r>
              <a:rPr lang="pt-BR" sz="2000" dirty="0" smtClean="0">
                <a:solidFill>
                  <a:schemeClr val="tx1"/>
                </a:solidFill>
              </a:rPr>
              <a:t>IV </a:t>
            </a:r>
            <a:r>
              <a:rPr lang="pt-BR" sz="2000" dirty="0">
                <a:solidFill>
                  <a:schemeClr val="tx1"/>
                </a:solidFill>
              </a:rPr>
              <a:t>– promover fundamentadamente o respectivo </a:t>
            </a:r>
            <a:r>
              <a:rPr lang="pt-BR" sz="2000" dirty="0" smtClean="0">
                <a:solidFill>
                  <a:schemeClr val="tx1"/>
                </a:solidFill>
              </a:rPr>
              <a:t>arquivamento </a:t>
            </a:r>
            <a:r>
              <a:rPr lang="pt-BR" sz="2000" dirty="0" smtClean="0">
                <a:solidFill>
                  <a:srgbClr val="FF0000"/>
                </a:solidFill>
              </a:rPr>
              <a:t>(indeferimento)</a:t>
            </a:r>
            <a:r>
              <a:rPr lang="pt-BR" sz="2000" dirty="0" smtClean="0">
                <a:solidFill>
                  <a:schemeClr val="tx1"/>
                </a:solidFill>
              </a:rPr>
              <a:t>; </a:t>
            </a:r>
          </a:p>
          <a:p>
            <a:pPr marL="0" indent="0" algn="just">
              <a:buNone/>
            </a:pPr>
            <a:r>
              <a:rPr lang="pt-BR" sz="2000" dirty="0" smtClean="0">
                <a:solidFill>
                  <a:schemeClr val="tx1"/>
                </a:solidFill>
              </a:rPr>
              <a:t>V </a:t>
            </a:r>
            <a:r>
              <a:rPr lang="pt-BR" sz="2000" dirty="0">
                <a:solidFill>
                  <a:schemeClr val="tx1"/>
                </a:solidFill>
              </a:rPr>
              <a:t>– </a:t>
            </a:r>
            <a:r>
              <a:rPr lang="pt-BR" sz="2000" b="1" dirty="0">
                <a:solidFill>
                  <a:srgbClr val="FF0000"/>
                </a:solidFill>
              </a:rPr>
              <a:t>requisitar a instauração de inquérito policial, indicando, sempre que possível, as diligências necessárias à elucidação dos fatos, sem prejuízo daquelas que vierem a ser realizadas por iniciativa da autoridade policial competente.</a:t>
            </a:r>
          </a:p>
        </p:txBody>
      </p:sp>
    </p:spTree>
    <p:extLst>
      <p:ext uri="{BB962C8B-B14F-4D97-AF65-F5344CB8AC3E}">
        <p14:creationId xmlns:p14="http://schemas.microsoft.com/office/powerpoint/2010/main" val="340882830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600" dirty="0"/>
              <a:t>CONCEITO, FINALIDADE E CARACTERÍSTICAS (PIC)</a:t>
            </a:r>
          </a:p>
        </p:txBody>
      </p:sp>
      <p:sp>
        <p:nvSpPr>
          <p:cNvPr id="3" name="Espaço Reservado para Conteúdo 2"/>
          <p:cNvSpPr>
            <a:spLocks noGrp="1"/>
          </p:cNvSpPr>
          <p:nvPr>
            <p:ph idx="1"/>
          </p:nvPr>
        </p:nvSpPr>
        <p:spPr>
          <a:xfrm>
            <a:off x="581193" y="2382202"/>
            <a:ext cx="11029615" cy="3964810"/>
          </a:xfrm>
        </p:spPr>
        <p:txBody>
          <a:bodyPr>
            <a:normAutofit fontScale="92500" lnSpcReduction="20000"/>
          </a:bodyPr>
          <a:lstStyle/>
          <a:p>
            <a:pPr algn="just"/>
            <a:r>
              <a:rPr lang="pt-BR" sz="2000" b="1" dirty="0" smtClean="0">
                <a:solidFill>
                  <a:schemeClr val="tx1"/>
                </a:solidFill>
              </a:rPr>
              <a:t>IP ou PIC. QUANDO SABER?</a:t>
            </a:r>
          </a:p>
          <a:p>
            <a:pPr algn="just"/>
            <a:endParaRPr lang="pt-BR" sz="2000" b="1" dirty="0">
              <a:solidFill>
                <a:schemeClr val="tx1"/>
              </a:solidFill>
            </a:endParaRPr>
          </a:p>
          <a:p>
            <a:pPr algn="just">
              <a:lnSpc>
                <a:spcPct val="150000"/>
              </a:lnSpc>
              <a:buFont typeface="Wingdings" panose="05000000000000000000" pitchFamily="2" charset="2"/>
              <a:buChar char="q"/>
            </a:pPr>
            <a:r>
              <a:rPr lang="pt-BR" sz="2000" dirty="0" smtClean="0">
                <a:solidFill>
                  <a:schemeClr val="tx1"/>
                </a:solidFill>
              </a:rPr>
              <a:t> Art. 1º, Res. 181/2017, CNMP  – “ Todas as infrações penais de natureza pública”</a:t>
            </a:r>
          </a:p>
          <a:p>
            <a:pPr algn="just">
              <a:lnSpc>
                <a:spcPct val="150000"/>
              </a:lnSpc>
              <a:buFont typeface="Wingdings" panose="05000000000000000000" pitchFamily="2" charset="2"/>
              <a:buChar char="q"/>
            </a:pPr>
            <a:r>
              <a:rPr lang="pt-BR" sz="2000" dirty="0" smtClean="0">
                <a:solidFill>
                  <a:schemeClr val="tx1"/>
                </a:solidFill>
              </a:rPr>
              <a:t>Atividade “privativa” da polícia judiciária  X  CNMP:  “protagonismo na investigação criminal”</a:t>
            </a:r>
          </a:p>
          <a:p>
            <a:pPr algn="just">
              <a:lnSpc>
                <a:spcPct val="150000"/>
              </a:lnSpc>
              <a:buFont typeface="Wingdings" panose="05000000000000000000" pitchFamily="2" charset="2"/>
              <a:buChar char="q"/>
            </a:pPr>
            <a:r>
              <a:rPr lang="pt-BR" sz="2000" dirty="0" smtClean="0">
                <a:solidFill>
                  <a:schemeClr val="tx1"/>
                </a:solidFill>
              </a:rPr>
              <a:t> Politica criminal: priorização das investigações mais relevantes </a:t>
            </a:r>
            <a:r>
              <a:rPr lang="pt-BR" sz="2000" dirty="0" err="1" smtClean="0">
                <a:solidFill>
                  <a:schemeClr val="tx1"/>
                </a:solidFill>
              </a:rPr>
              <a:t>Ex</a:t>
            </a:r>
            <a:r>
              <a:rPr lang="pt-BR" sz="2000" dirty="0" smtClean="0">
                <a:solidFill>
                  <a:schemeClr val="tx1"/>
                </a:solidFill>
              </a:rPr>
              <a:t>: </a:t>
            </a:r>
            <a:r>
              <a:rPr lang="pt-BR" sz="2000" dirty="0" err="1" smtClean="0">
                <a:solidFill>
                  <a:schemeClr val="tx1"/>
                </a:solidFill>
              </a:rPr>
              <a:t>macrocriminalidade</a:t>
            </a:r>
            <a:r>
              <a:rPr lang="pt-BR" sz="2000" dirty="0">
                <a:solidFill>
                  <a:schemeClr val="tx1"/>
                </a:solidFill>
              </a:rPr>
              <a:t> </a:t>
            </a:r>
            <a:r>
              <a:rPr lang="pt-BR" sz="2000" dirty="0" smtClean="0">
                <a:solidFill>
                  <a:schemeClr val="tx1"/>
                </a:solidFill>
              </a:rPr>
              <a:t>(</a:t>
            </a:r>
            <a:r>
              <a:rPr lang="pt-BR" sz="2000" dirty="0" err="1" smtClean="0">
                <a:solidFill>
                  <a:schemeClr val="tx1"/>
                </a:solidFill>
              </a:rPr>
              <a:t>Orcrim</a:t>
            </a:r>
            <a:r>
              <a:rPr lang="pt-BR" sz="2000" dirty="0" smtClean="0">
                <a:solidFill>
                  <a:schemeClr val="tx1"/>
                </a:solidFill>
              </a:rPr>
              <a:t>, crimes contra a Adm. Pub., corrupção, meio ambiente </a:t>
            </a:r>
            <a:r>
              <a:rPr lang="pt-BR" sz="2000" dirty="0" err="1">
                <a:solidFill>
                  <a:schemeClr val="tx1"/>
                </a:solidFill>
              </a:rPr>
              <a:t>e</a:t>
            </a:r>
            <a:r>
              <a:rPr lang="pt-BR" sz="2000" dirty="0" err="1" smtClean="0">
                <a:solidFill>
                  <a:schemeClr val="tx1"/>
                </a:solidFill>
              </a:rPr>
              <a:t>tc</a:t>
            </a:r>
            <a:r>
              <a:rPr lang="pt-BR" sz="2000" dirty="0" smtClean="0">
                <a:solidFill>
                  <a:schemeClr val="tx1"/>
                </a:solidFill>
              </a:rPr>
              <a:t>),  de relevância e repercussão social, autoridades policiais como sujeito ativo do delito</a:t>
            </a:r>
          </a:p>
          <a:p>
            <a:pPr algn="just">
              <a:lnSpc>
                <a:spcPct val="150000"/>
              </a:lnSpc>
              <a:buFont typeface="Wingdings" panose="05000000000000000000" pitchFamily="2" charset="2"/>
              <a:buChar char="q"/>
            </a:pPr>
            <a:r>
              <a:rPr lang="pt-BR" sz="2000" b="1" dirty="0" smtClean="0">
                <a:solidFill>
                  <a:srgbClr val="FF0000"/>
                </a:solidFill>
              </a:rPr>
              <a:t>Instaurado PIC. Pode requisitar IP? Preferencialmente, NÃO !</a:t>
            </a:r>
          </a:p>
          <a:p>
            <a:pPr marL="0" indent="0" algn="just">
              <a:buNone/>
            </a:pPr>
            <a:endParaRPr lang="pt-BR" sz="2000" dirty="0"/>
          </a:p>
        </p:txBody>
      </p:sp>
    </p:spTree>
    <p:extLst>
      <p:ext uri="{BB962C8B-B14F-4D97-AF65-F5344CB8AC3E}">
        <p14:creationId xmlns:p14="http://schemas.microsoft.com/office/powerpoint/2010/main" val="142981298"/>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Dividendo</Template>
  <TotalTime>1204</TotalTime>
  <Words>2035</Words>
  <Application>Microsoft Office PowerPoint</Application>
  <PresentationFormat>Widescreen</PresentationFormat>
  <Paragraphs>297</Paragraphs>
  <Slides>29</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29</vt:i4>
      </vt:variant>
    </vt:vector>
  </HeadingPairs>
  <TitlesOfParts>
    <vt:vector size="34" baseType="lpstr">
      <vt:lpstr>Arial</vt:lpstr>
      <vt:lpstr>Gill Sans MT</vt:lpstr>
      <vt:lpstr>Wingdings</vt:lpstr>
      <vt:lpstr>Wingdings 2</vt:lpstr>
      <vt:lpstr>Dividendo</vt:lpstr>
      <vt:lpstr>INVESTIGAÇÃO DIRETA PELO MINISTÉRIO PÚBLICO</vt:lpstr>
      <vt:lpstr>PERSECUÇÃO CRIMINAL </vt:lpstr>
      <vt:lpstr>Ministério público brasileiro  </vt:lpstr>
      <vt:lpstr>PROCEDIMENTO INVESTIGATÓRIO CRIMINAL (PIC)</vt:lpstr>
      <vt:lpstr>CONCEITO, FINALIDADE E CARACTERÍSTICAS (PIC)</vt:lpstr>
      <vt:lpstr>CONCEITO, FINALIDADE E CARACTERÍSTICAS (PIC)</vt:lpstr>
      <vt:lpstr>CONCEITO, FINALIDADE E CARACTERÍSTICAS (PIC)</vt:lpstr>
      <vt:lpstr>CONCEITO, FINALIDADE E CARACTERÍSTICAS (PIC)</vt:lpstr>
      <vt:lpstr>CONCEITO, FINALIDADE E CARACTERÍSTICAS (PIC)</vt:lpstr>
      <vt:lpstr>instauração (PIC)</vt:lpstr>
      <vt:lpstr>instauração (PIC)</vt:lpstr>
      <vt:lpstr>instauração (PIC)</vt:lpstr>
      <vt:lpstr>Investigação conjunta (PIC)</vt:lpstr>
      <vt:lpstr>InSTRUÇÃO (PIC)</vt:lpstr>
      <vt:lpstr>InSTRUÇÃO (PIC)</vt:lpstr>
      <vt:lpstr>InSTRUÇÃO (PIC)</vt:lpstr>
      <vt:lpstr>InSTRUÇÃO (PIC)</vt:lpstr>
      <vt:lpstr>Publicidade e acesso ao pic por investigado e adv</vt:lpstr>
      <vt:lpstr>Publicidade (pic)</vt:lpstr>
      <vt:lpstr>Persecução patrimonial (PIC)</vt:lpstr>
      <vt:lpstr>DIREITOS DAS VÍTIMAS (PIC)</vt:lpstr>
      <vt:lpstr>Acordo de não persecução penal (PIC)</vt:lpstr>
      <vt:lpstr>CONCLUSÃO (PIC)</vt:lpstr>
      <vt:lpstr>ARQUIVAMENTO (PIC)</vt:lpstr>
      <vt:lpstr>ARQUIVAMENTO </vt:lpstr>
      <vt:lpstr>SUGESTÃO DE Fluxo DE ARQUIVAMENTO  </vt:lpstr>
      <vt:lpstr>SUGESTÃO DE Fluxo DE ARQUIVAMENTO  </vt:lpstr>
      <vt:lpstr>SUGESTÃO DE Fluxo DE ARQUIVAMENTO  </vt:lpstr>
      <vt:lpstr>OBRIGADO!</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INVESTIGAÇÃO DIRETA PELO MINISTÉRIO PÚBLICO</dc:title>
  <dc:creator>MPPI</dc:creator>
  <cp:lastModifiedBy>Sinobilino Junior Promotor</cp:lastModifiedBy>
  <cp:revision>79</cp:revision>
  <dcterms:created xsi:type="dcterms:W3CDTF">2019-01-31T12:05:31Z</dcterms:created>
  <dcterms:modified xsi:type="dcterms:W3CDTF">2019-02-06T14:10:42Z</dcterms:modified>
</cp:coreProperties>
</file>